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2" r:id="rId5"/>
    <p:sldId id="263" r:id="rId6"/>
    <p:sldId id="295" r:id="rId7"/>
    <p:sldId id="294" r:id="rId8"/>
    <p:sldId id="292" r:id="rId9"/>
    <p:sldId id="259" r:id="rId10"/>
    <p:sldId id="285" r:id="rId11"/>
    <p:sldId id="286" r:id="rId12"/>
    <p:sldId id="287" r:id="rId13"/>
    <p:sldId id="288" r:id="rId14"/>
    <p:sldId id="289" r:id="rId15"/>
    <p:sldId id="290" r:id="rId16"/>
    <p:sldId id="291" r:id="rId17"/>
    <p:sldId id="275" r:id="rId18"/>
    <p:sldId id="276" r:id="rId19"/>
    <p:sldId id="277" r:id="rId20"/>
    <p:sldId id="278" r:id="rId21"/>
    <p:sldId id="279" r:id="rId22"/>
    <p:sldId id="280" r:id="rId23"/>
    <p:sldId id="281" r:id="rId24"/>
    <p:sldId id="282" r:id="rId25"/>
    <p:sldId id="283" r:id="rId26"/>
    <p:sldId id="284" r:id="rId27"/>
    <p:sldId id="261" r:id="rId28"/>
    <p:sldId id="262" r:id="rId29"/>
    <p:sldId id="264" r:id="rId30"/>
    <p:sldId id="265" r:id="rId31"/>
    <p:sldId id="266" r:id="rId32"/>
    <p:sldId id="267" r:id="rId33"/>
    <p:sldId id="296" r:id="rId34"/>
    <p:sldId id="268" r:id="rId35"/>
    <p:sldId id="269" r:id="rId36"/>
    <p:sldId id="297" r:id="rId37"/>
    <p:sldId id="273" r:id="rId38"/>
    <p:sldId id="2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81" autoAdjust="0"/>
    <p:restoredTop sz="94660"/>
  </p:normalViewPr>
  <p:slideViewPr>
    <p:cSldViewPr snapToGrid="0">
      <p:cViewPr varScale="1">
        <p:scale>
          <a:sx n="88" d="100"/>
          <a:sy n="88" d="100"/>
        </p:scale>
        <p:origin x="24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F4EFDB-3114-4A10-91E3-7D098F945F31}"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C61885-4331-4919-BE45-C9C2BE3CAE61}" type="slidenum">
              <a:rPr lang="en-US" smtClean="0"/>
              <a:t>‹#›</a:t>
            </a:fld>
            <a:endParaRPr lang="en-US"/>
          </a:p>
        </p:txBody>
      </p:sp>
    </p:spTree>
    <p:extLst>
      <p:ext uri="{BB962C8B-B14F-4D97-AF65-F5344CB8AC3E}">
        <p14:creationId xmlns:p14="http://schemas.microsoft.com/office/powerpoint/2010/main" val="309189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4EFDB-3114-4A10-91E3-7D098F945F31}"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C61885-4331-4919-BE45-C9C2BE3CAE61}" type="slidenum">
              <a:rPr lang="en-US" smtClean="0"/>
              <a:t>‹#›</a:t>
            </a:fld>
            <a:endParaRPr lang="en-US"/>
          </a:p>
        </p:txBody>
      </p:sp>
    </p:spTree>
    <p:extLst>
      <p:ext uri="{BB962C8B-B14F-4D97-AF65-F5344CB8AC3E}">
        <p14:creationId xmlns:p14="http://schemas.microsoft.com/office/powerpoint/2010/main" val="949406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4EFDB-3114-4A10-91E3-7D098F945F31}"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C61885-4331-4919-BE45-C9C2BE3CAE61}" type="slidenum">
              <a:rPr lang="en-US" smtClean="0"/>
              <a:t>‹#›</a:t>
            </a:fld>
            <a:endParaRPr lang="en-US"/>
          </a:p>
        </p:txBody>
      </p:sp>
    </p:spTree>
    <p:extLst>
      <p:ext uri="{BB962C8B-B14F-4D97-AF65-F5344CB8AC3E}">
        <p14:creationId xmlns:p14="http://schemas.microsoft.com/office/powerpoint/2010/main" val="2212148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F4EFDB-3114-4A10-91E3-7D098F945F31}"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C61885-4331-4919-BE45-C9C2BE3CAE61}" type="slidenum">
              <a:rPr lang="en-US" smtClean="0"/>
              <a:t>‹#›</a:t>
            </a:fld>
            <a:endParaRPr lang="en-US"/>
          </a:p>
        </p:txBody>
      </p:sp>
    </p:spTree>
    <p:extLst>
      <p:ext uri="{BB962C8B-B14F-4D97-AF65-F5344CB8AC3E}">
        <p14:creationId xmlns:p14="http://schemas.microsoft.com/office/powerpoint/2010/main" val="3100667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BF4EFDB-3114-4A10-91E3-7D098F945F31}"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C61885-4331-4919-BE45-C9C2BE3CAE61}" type="slidenum">
              <a:rPr lang="en-US" smtClean="0"/>
              <a:t>‹#›</a:t>
            </a:fld>
            <a:endParaRPr lang="en-US"/>
          </a:p>
        </p:txBody>
      </p:sp>
    </p:spTree>
    <p:extLst>
      <p:ext uri="{BB962C8B-B14F-4D97-AF65-F5344CB8AC3E}">
        <p14:creationId xmlns:p14="http://schemas.microsoft.com/office/powerpoint/2010/main" val="4083988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F4EFDB-3114-4A10-91E3-7D098F945F31}"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C61885-4331-4919-BE45-C9C2BE3CAE61}" type="slidenum">
              <a:rPr lang="en-US" smtClean="0"/>
              <a:t>‹#›</a:t>
            </a:fld>
            <a:endParaRPr lang="en-US"/>
          </a:p>
        </p:txBody>
      </p:sp>
    </p:spTree>
    <p:extLst>
      <p:ext uri="{BB962C8B-B14F-4D97-AF65-F5344CB8AC3E}">
        <p14:creationId xmlns:p14="http://schemas.microsoft.com/office/powerpoint/2010/main" val="243255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F4EFDB-3114-4A10-91E3-7D098F945F31}" type="datetimeFigureOut">
              <a:rPr lang="en-US" smtClean="0"/>
              <a:t>12/3/2018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C61885-4331-4919-BE45-C9C2BE3CAE61}" type="slidenum">
              <a:rPr lang="en-US" smtClean="0"/>
              <a:t>‹#›</a:t>
            </a:fld>
            <a:endParaRPr lang="en-US"/>
          </a:p>
        </p:txBody>
      </p:sp>
    </p:spTree>
    <p:extLst>
      <p:ext uri="{BB962C8B-B14F-4D97-AF65-F5344CB8AC3E}">
        <p14:creationId xmlns:p14="http://schemas.microsoft.com/office/powerpoint/2010/main" val="3477898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F4EFDB-3114-4A10-91E3-7D098F945F31}" type="datetimeFigureOut">
              <a:rPr lang="en-US" smtClean="0"/>
              <a:t>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C61885-4331-4919-BE45-C9C2BE3CAE61}" type="slidenum">
              <a:rPr lang="en-US" smtClean="0"/>
              <a:t>‹#›</a:t>
            </a:fld>
            <a:endParaRPr lang="en-US"/>
          </a:p>
        </p:txBody>
      </p:sp>
    </p:spTree>
    <p:extLst>
      <p:ext uri="{BB962C8B-B14F-4D97-AF65-F5344CB8AC3E}">
        <p14:creationId xmlns:p14="http://schemas.microsoft.com/office/powerpoint/2010/main" val="883243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F4EFDB-3114-4A10-91E3-7D098F945F31}" type="datetimeFigureOut">
              <a:rPr lang="en-US" smtClean="0"/>
              <a:t>12/3/2018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C61885-4331-4919-BE45-C9C2BE3CAE61}" type="slidenum">
              <a:rPr lang="en-US" smtClean="0"/>
              <a:t>‹#›</a:t>
            </a:fld>
            <a:endParaRPr lang="en-US"/>
          </a:p>
        </p:txBody>
      </p:sp>
    </p:spTree>
    <p:extLst>
      <p:ext uri="{BB962C8B-B14F-4D97-AF65-F5344CB8AC3E}">
        <p14:creationId xmlns:p14="http://schemas.microsoft.com/office/powerpoint/2010/main" val="293781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F4EFDB-3114-4A10-91E3-7D098F945F31}"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C61885-4331-4919-BE45-C9C2BE3CAE61}" type="slidenum">
              <a:rPr lang="en-US" smtClean="0"/>
              <a:t>‹#›</a:t>
            </a:fld>
            <a:endParaRPr lang="en-US"/>
          </a:p>
        </p:txBody>
      </p:sp>
    </p:spTree>
    <p:extLst>
      <p:ext uri="{BB962C8B-B14F-4D97-AF65-F5344CB8AC3E}">
        <p14:creationId xmlns:p14="http://schemas.microsoft.com/office/powerpoint/2010/main" val="1796884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F4EFDB-3114-4A10-91E3-7D098F945F31}"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C61885-4331-4919-BE45-C9C2BE3CAE61}" type="slidenum">
              <a:rPr lang="en-US" smtClean="0"/>
              <a:t>‹#›</a:t>
            </a:fld>
            <a:endParaRPr lang="en-US"/>
          </a:p>
        </p:txBody>
      </p:sp>
    </p:spTree>
    <p:extLst>
      <p:ext uri="{BB962C8B-B14F-4D97-AF65-F5344CB8AC3E}">
        <p14:creationId xmlns:p14="http://schemas.microsoft.com/office/powerpoint/2010/main" val="523805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F4EFDB-3114-4A10-91E3-7D098F945F31}" type="datetimeFigureOut">
              <a:rPr lang="en-US" smtClean="0"/>
              <a:t>12/3/2018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C61885-4331-4919-BE45-C9C2BE3CAE61}" type="slidenum">
              <a:rPr lang="en-US" smtClean="0"/>
              <a:t>‹#›</a:t>
            </a:fld>
            <a:endParaRPr lang="en-US"/>
          </a:p>
        </p:txBody>
      </p:sp>
    </p:spTree>
    <p:extLst>
      <p:ext uri="{BB962C8B-B14F-4D97-AF65-F5344CB8AC3E}">
        <p14:creationId xmlns:p14="http://schemas.microsoft.com/office/powerpoint/2010/main" val="1633484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7811" y="3802231"/>
            <a:ext cx="10959412" cy="2461420"/>
          </a:xfrm>
        </p:spPr>
        <p:txBody>
          <a:bodyPr>
            <a:normAutofit fontScale="90000"/>
          </a:bodyPr>
          <a:lstStyle/>
          <a:p>
            <a:r>
              <a:rPr lang="en-US" sz="6600" b="1" dirty="0" smtClean="0"/>
              <a:t>NHẬN DẠNG CHỮ VIẾT </a:t>
            </a:r>
            <a:r>
              <a:rPr lang="en-US" sz="6600" b="1" dirty="0" smtClean="0"/>
              <a:t>TAY VÀ ỨNG DỤNG CHO NHẬP ĐIỂM TỰ ĐỘNG</a:t>
            </a:r>
            <a:endParaRPr lang="en-US" sz="66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50" y="263841"/>
            <a:ext cx="4419910" cy="2541079"/>
          </a:xfrm>
          <a:prstGeom prst="rect">
            <a:avLst/>
          </a:prstGeom>
          <a:blipFill>
            <a:blip r:embed="rId2"/>
            <a:stretch>
              <a:fillRect/>
            </a:stretch>
          </a:blipFill>
          <a:effectLst>
            <a:outerShdw dist="50800" dir="4320000" algn="ctr" rotWithShape="0">
              <a:srgbClr val="000000">
                <a:alpha val="0"/>
              </a:srgbClr>
            </a:outerShdw>
            <a:reflection stA="71000" endPos="65000" dist="50800" dir="5400000" sy="-100000" algn="bl" rotWithShape="0"/>
          </a:effectLst>
        </p:spPr>
      </p:pic>
    </p:spTree>
    <p:extLst>
      <p:ext uri="{BB962C8B-B14F-4D97-AF65-F5344CB8AC3E}">
        <p14:creationId xmlns:p14="http://schemas.microsoft.com/office/powerpoint/2010/main" val="1212577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2245518" y="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662780" y="41910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355600" y="41910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128587" y="41910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0" y="41910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583009" y="54403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Kết quả</a:t>
            </a:r>
            <a:endParaRPr lang="en-US" sz="2400" b="1" dirty="0">
              <a:solidFill>
                <a:prstClr val="white"/>
              </a:solidFill>
              <a:latin typeface="Times New Roman" pitchFamily="18" charset="0"/>
              <a:ea typeface="+mn-ea"/>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5517" y="1804511"/>
            <a:ext cx="8065339" cy="3272585"/>
          </a:xfrm>
          <a:prstGeom prst="rect">
            <a:avLst/>
          </a:prstGeom>
        </p:spPr>
      </p:pic>
    </p:spTree>
    <p:extLst>
      <p:ext uri="{BB962C8B-B14F-4D97-AF65-F5344CB8AC3E}">
        <p14:creationId xmlns:p14="http://schemas.microsoft.com/office/powerpoint/2010/main" val="984173361"/>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2245518" y="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662780" y="41910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355600" y="41910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128587" y="41910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0" y="41910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583009" y="54403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Kết quả</a:t>
            </a:r>
            <a:endParaRPr lang="en-US" sz="2400" b="1" dirty="0">
              <a:solidFill>
                <a:prstClr val="white"/>
              </a:solidFill>
              <a:latin typeface="Times New Roman" pitchFamily="18" charset="0"/>
              <a:ea typeface="+mn-ea"/>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691" y="1804512"/>
            <a:ext cx="8547463" cy="4825181"/>
          </a:xfrm>
          <a:prstGeom prst="rect">
            <a:avLst/>
          </a:prstGeom>
        </p:spPr>
      </p:pic>
    </p:spTree>
    <p:extLst>
      <p:ext uri="{BB962C8B-B14F-4D97-AF65-F5344CB8AC3E}">
        <p14:creationId xmlns:p14="http://schemas.microsoft.com/office/powerpoint/2010/main" val="3108098320"/>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2245518" y="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662780" y="41910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355600" y="41910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128587" y="41910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0" y="41910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583009" y="54403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Kết quả</a:t>
            </a:r>
            <a:endParaRPr lang="en-US" sz="2400" b="1" dirty="0">
              <a:solidFill>
                <a:prstClr val="white"/>
              </a:solidFill>
              <a:latin typeface="Times New Roman" pitchFamily="18" charset="0"/>
              <a:ea typeface="+mn-ea"/>
              <a:cs typeface="Times New Roman" pitchFamily="18" charset="0"/>
            </a:endParaRPr>
          </a:p>
        </p:txBody>
      </p:sp>
      <p:pic>
        <p:nvPicPr>
          <p:cNvPr id="2" name="Picture 1" descr="Fig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697" y="1804512"/>
            <a:ext cx="9947320" cy="4853051"/>
          </a:xfrm>
          <a:prstGeom prst="rect">
            <a:avLst/>
          </a:prstGeom>
        </p:spPr>
      </p:pic>
    </p:spTree>
    <p:extLst>
      <p:ext uri="{BB962C8B-B14F-4D97-AF65-F5344CB8AC3E}">
        <p14:creationId xmlns:p14="http://schemas.microsoft.com/office/powerpoint/2010/main" val="3845560057"/>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2245518" y="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662780" y="41910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355600" y="41910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128587" y="41910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0" y="41910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583009" y="54403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Kết quả</a:t>
            </a:r>
            <a:endParaRPr lang="en-US" sz="2400" b="1" dirty="0">
              <a:solidFill>
                <a:prstClr val="white"/>
              </a:solidFill>
              <a:latin typeface="Times New Roman" pitchFamily="18" charset="0"/>
              <a:ea typeface="+mn-ea"/>
              <a:cs typeface="Times New Roman" pitchFamily="18" charset="0"/>
            </a:endParaRPr>
          </a:p>
        </p:txBody>
      </p:sp>
      <p:pic>
        <p:nvPicPr>
          <p:cNvPr id="2" name="Picture 1" descr="Fig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804" y="1627403"/>
            <a:ext cx="8217203" cy="5230597"/>
          </a:xfrm>
          <a:prstGeom prst="rect">
            <a:avLst/>
          </a:prstGeom>
        </p:spPr>
      </p:pic>
    </p:spTree>
    <p:extLst>
      <p:ext uri="{BB962C8B-B14F-4D97-AF65-F5344CB8AC3E}">
        <p14:creationId xmlns:p14="http://schemas.microsoft.com/office/powerpoint/2010/main" val="1141506681"/>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2245518" y="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662780" y="41910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355600" y="41910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128587" y="41910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0" y="41910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583009" y="54403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Kết quả</a:t>
            </a:r>
            <a:endParaRPr lang="en-US" sz="2400" b="1" dirty="0">
              <a:solidFill>
                <a:prstClr val="white"/>
              </a:solidFill>
              <a:latin typeface="Times New Roman" pitchFamily="18" charset="0"/>
              <a:ea typeface="+mn-ea"/>
              <a:cs typeface="Times New Roman" pitchFamily="18" charset="0"/>
            </a:endParaRPr>
          </a:p>
        </p:txBody>
      </p:sp>
      <p:pic>
        <p:nvPicPr>
          <p:cNvPr id="2" name="Picture 1" descr="Fig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7884"/>
            <a:ext cx="12192000" cy="3766004"/>
          </a:xfrm>
          <a:prstGeom prst="rect">
            <a:avLst/>
          </a:prstGeom>
        </p:spPr>
      </p:pic>
    </p:spTree>
    <p:extLst>
      <p:ext uri="{BB962C8B-B14F-4D97-AF65-F5344CB8AC3E}">
        <p14:creationId xmlns:p14="http://schemas.microsoft.com/office/powerpoint/2010/main" val="1824760178"/>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2245518" y="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662780" y="41910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355600" y="41910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128587" y="41910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0" y="41910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583009" y="54403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Kết quả</a:t>
            </a:r>
            <a:endParaRPr lang="en-US" sz="2400" b="1" dirty="0">
              <a:solidFill>
                <a:prstClr val="white"/>
              </a:solidFill>
              <a:latin typeface="Times New Roman" pitchFamily="18" charset="0"/>
              <a:ea typeface="+mn-ea"/>
              <a:cs typeface="Times New Roman" pitchFamily="18" charset="0"/>
            </a:endParaRPr>
          </a:p>
        </p:txBody>
      </p:sp>
      <p:pic>
        <p:nvPicPr>
          <p:cNvPr id="2" name="Picture 1" descr="Fig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5998"/>
            <a:ext cx="12192000" cy="3766004"/>
          </a:xfrm>
          <a:prstGeom prst="rect">
            <a:avLst/>
          </a:prstGeom>
        </p:spPr>
      </p:pic>
    </p:spTree>
    <p:extLst>
      <p:ext uri="{BB962C8B-B14F-4D97-AF65-F5344CB8AC3E}">
        <p14:creationId xmlns:p14="http://schemas.microsoft.com/office/powerpoint/2010/main" val="1543459833"/>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2245518" y="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662780" y="41910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355600" y="41910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128587" y="41910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0" y="41910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583009" y="54403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Kết quả</a:t>
            </a:r>
            <a:endParaRPr lang="en-US" sz="2400" b="1" dirty="0">
              <a:solidFill>
                <a:prstClr val="white"/>
              </a:solidFill>
              <a:latin typeface="Times New Roman" pitchFamily="18" charset="0"/>
              <a:ea typeface="+mn-ea"/>
              <a:cs typeface="Times New Roman" pitchFamily="18" charset="0"/>
            </a:endParaRPr>
          </a:p>
        </p:txBody>
      </p:sp>
      <p:pic>
        <p:nvPicPr>
          <p:cNvPr id="2" name="Picture 1" descr="Fig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564" y="1260475"/>
            <a:ext cx="8597368" cy="5472588"/>
          </a:xfrm>
          <a:prstGeom prst="rect">
            <a:avLst/>
          </a:prstGeom>
        </p:spPr>
      </p:pic>
    </p:spTree>
    <p:extLst>
      <p:ext uri="{BB962C8B-B14F-4D97-AF65-F5344CB8AC3E}">
        <p14:creationId xmlns:p14="http://schemas.microsoft.com/office/powerpoint/2010/main" val="1088645185"/>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4060201" y="81280"/>
            <a:ext cx="7886507" cy="3340519"/>
          </a:xfrm>
          <a:prstGeom prst="rect">
            <a:avLst/>
          </a:prstGeom>
        </p:spPr>
      </p:pic>
      <p:sp>
        <p:nvSpPr>
          <p:cNvPr id="2" name="Rectangle 1"/>
          <p:cNvSpPr/>
          <p:nvPr/>
        </p:nvSpPr>
        <p:spPr>
          <a:xfrm>
            <a:off x="-1027612" y="3306198"/>
            <a:ext cx="11908972" cy="882678"/>
          </a:xfrm>
          <a:prstGeom prst="rect">
            <a:avLst/>
          </a:prstGeom>
        </p:spPr>
        <p:txBody>
          <a:bodyPr wrap="square">
            <a:spAutoFit/>
          </a:bodyPr>
          <a:lstStyle/>
          <a:p>
            <a:pPr marL="2057400" marR="0" lvl="4" indent="-228600">
              <a:lnSpc>
                <a:spcPct val="107000"/>
              </a:lnSpc>
              <a:spcBef>
                <a:spcPts val="0"/>
              </a:spcBef>
              <a:spcAft>
                <a:spcPts val="800"/>
              </a:spcAft>
              <a:buFont typeface="Times New Roman" panose="02020603050405020304" pitchFamily="18" charset="0"/>
              <a:buChar char="-"/>
            </a:pPr>
            <a:r>
              <a:rPr lang="en-US" sz="2400" dirty="0" err="1">
                <a:latin typeface="Times New Roman" panose="02020603050405020304" pitchFamily="18" charset="0"/>
                <a:ea typeface="Calibri" panose="020F0502020204030204" pitchFamily="34" charset="0"/>
                <a:cs typeface="Times New Roman" panose="02020603050405020304" pitchFamily="18" charset="0"/>
              </a:rPr>
              <a:t>Khi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giáo</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viên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chấm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bài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họ</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thường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sử</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màu</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mực</a:t>
            </a:r>
            <a:r>
              <a:rPr lang="en-US" sz="2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đỏ</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chấm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tổng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đánh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dấu</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ô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Rubic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tương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ứng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1027612" y="4386114"/>
            <a:ext cx="12091852" cy="882678"/>
          </a:xfrm>
          <a:prstGeom prst="rect">
            <a:avLst/>
          </a:prstGeom>
        </p:spPr>
        <p:txBody>
          <a:bodyPr wrap="square">
            <a:spAutoFit/>
          </a:bodyPr>
          <a:lstStyle/>
          <a:p>
            <a:pPr marL="2057400" marR="0" lvl="4" indent="-228600">
              <a:lnSpc>
                <a:spcPct val="107000"/>
              </a:lnSpc>
              <a:spcBef>
                <a:spcPts val="0"/>
              </a:spcBef>
              <a:spcAft>
                <a:spcPts val="800"/>
              </a:spcAft>
              <a:buFont typeface="Times New Roman" panose="02020603050405020304" pitchFamily="18" charset="0"/>
              <a:buChar char="-"/>
            </a:pPr>
            <a:r>
              <a:rPr lang="en-US" sz="2400" dirty="0" err="1">
                <a:latin typeface="Times New Roman" panose="02020603050405020304" pitchFamily="18" charset="0"/>
                <a:ea typeface="Calibri" panose="020F0502020204030204" pitchFamily="34" charset="0"/>
                <a:cs typeface="Times New Roman" panose="02020603050405020304" pitchFamily="18" charset="0"/>
              </a:rPr>
              <a:t>Khi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viên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ghi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cùng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mã</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sinh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viên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họ</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sẽ</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sử</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màu</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mực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khác</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màu</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đỏ</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r>
              <a:rPr lang="en-US" sz="2400" dirty="0" err="1">
                <a:latin typeface="Times New Roman" panose="02020603050405020304" pitchFamily="18" charset="0"/>
                <a:ea typeface="Calibri" panose="020F0502020204030204" pitchFamily="34" charset="0"/>
                <a:cs typeface="Times New Roman" panose="02020603050405020304" pitchFamily="18" charset="0"/>
              </a:rPr>
              <a:t>xanh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đen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971006" y="5587778"/>
            <a:ext cx="9596846" cy="830997"/>
          </a:xfrm>
          <a:prstGeom prst="rect">
            <a:avLst/>
          </a:prstGeom>
        </p:spPr>
        <p:txBody>
          <a:bodyPr wrap="square">
            <a:spAutoFit/>
          </a:bodyPr>
          <a:lstStyle/>
          <a:p>
            <a:r>
              <a:rPr lang="en-US" sz="2400" b="1" dirty="0" smtClean="0">
                <a:latin typeface="Times New Roman" panose="02020603050405020304" pitchFamily="18" charset="0"/>
                <a:ea typeface="Calibri" panose="020F0502020204030204" pitchFamily="34" charset="0"/>
              </a:rPr>
              <a:t>Ý </a:t>
            </a:r>
            <a:r>
              <a:rPr lang="en-US" sz="2400" b="1" dirty="0" err="1" smtClean="0">
                <a:latin typeface="Times New Roman" panose="02020603050405020304" pitchFamily="18" charset="0"/>
                <a:ea typeface="Calibri" panose="020F0502020204030204" pitchFamily="34" charset="0"/>
              </a:rPr>
              <a:t>tưởng</a:t>
            </a:r>
            <a:r>
              <a:rPr lang="en-US" sz="2400" b="1" dirty="0" smtClean="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lọc</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màu</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đỏ</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và</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từ</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đó</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xác</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định</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vị</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trí</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của</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từng</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dấu</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màu</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đỏ</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tương</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ứng</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với</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điểm</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Rubic</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và</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điểm</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tổng</a:t>
            </a:r>
            <a:endParaRPr lang="en-US" sz="2400" b="1" dirty="0"/>
          </a:p>
        </p:txBody>
      </p:sp>
      <p:sp>
        <p:nvSpPr>
          <p:cNvPr id="6" name="Right Arrow 5"/>
          <p:cNvSpPr/>
          <p:nvPr/>
        </p:nvSpPr>
        <p:spPr>
          <a:xfrm>
            <a:off x="2477463" y="110162"/>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894725" y="529262"/>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587545" y="529262"/>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Rectangle 8"/>
          <p:cNvSpPr/>
          <p:nvPr/>
        </p:nvSpPr>
        <p:spPr>
          <a:xfrm>
            <a:off x="360532" y="529262"/>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10" name="Rectangle 9"/>
          <p:cNvSpPr/>
          <p:nvPr/>
        </p:nvSpPr>
        <p:spPr>
          <a:xfrm>
            <a:off x="231945" y="529262"/>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11" name="TextBox 10"/>
          <p:cNvSpPr txBox="1"/>
          <p:nvPr/>
        </p:nvSpPr>
        <p:spPr>
          <a:xfrm>
            <a:off x="814954" y="654199"/>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HSV</a:t>
            </a:r>
            <a:endParaRPr lang="en-US" sz="2400" b="1" dirty="0">
              <a:solidFill>
                <a:prstClr val="white"/>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689352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42" y="908264"/>
            <a:ext cx="4461438" cy="3389310"/>
          </a:xfrm>
          <a:prstGeom prst="rect">
            <a:avLst/>
          </a:prstGeom>
        </p:spPr>
      </p:pic>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6213565" y="946017"/>
            <a:ext cx="4623390" cy="3686265"/>
          </a:xfrm>
          <a:prstGeom prst="rect">
            <a:avLst/>
          </a:prstGeom>
        </p:spPr>
      </p:pic>
      <p:sp>
        <p:nvSpPr>
          <p:cNvPr id="4" name="Rectangle 3"/>
          <p:cNvSpPr/>
          <p:nvPr/>
        </p:nvSpPr>
        <p:spPr>
          <a:xfrm>
            <a:off x="3237516" y="165973"/>
            <a:ext cx="4317207" cy="468077"/>
          </a:xfrm>
          <a:prstGeom prst="rect">
            <a:avLst/>
          </a:prstGeom>
        </p:spPr>
        <p:txBody>
          <a:bodyPr wrap="none">
            <a:spAutoFit/>
          </a:bodyPr>
          <a:lstStyle/>
          <a:p>
            <a:pPr marR="0" lvl="0">
              <a:lnSpc>
                <a:spcPct val="107000"/>
              </a:lnSpc>
              <a:spcBef>
                <a:spcPts val="0"/>
              </a:spcBef>
              <a:spcAft>
                <a:spcPts val="800"/>
              </a:spcAft>
            </a:pPr>
            <a:r>
              <a:rPr lang="en-US" sz="2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So </a:t>
            </a:r>
            <a:r>
              <a:rPr lang="en-US" sz="2400" b="1"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sánh</a:t>
            </a:r>
            <a:r>
              <a:rPr lang="en-US" sz="2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2 </a:t>
            </a:r>
            <a:r>
              <a:rPr lang="en-US" sz="2400" b="1"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hệ</a:t>
            </a:r>
            <a:r>
              <a:rPr lang="en-US" sz="2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màu</a:t>
            </a:r>
            <a:r>
              <a:rPr lang="en-US" sz="2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RGB </a:t>
            </a:r>
            <a:r>
              <a:rPr lang="en-US" sz="2400" b="1"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và</a:t>
            </a:r>
            <a:r>
              <a:rPr lang="en-US" sz="2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HSV</a:t>
            </a:r>
            <a:endPar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4663440" y="4944249"/>
            <a:ext cx="7184572" cy="1080296"/>
          </a:xfrm>
          <a:prstGeom prst="rect">
            <a:avLst/>
          </a:prstGeom>
        </p:spPr>
        <p:txBody>
          <a:bodyPr wrap="square">
            <a:spAutoFit/>
          </a:bodyPr>
          <a:lstStyle/>
          <a:p>
            <a:pPr marR="0" lvl="4">
              <a:lnSpc>
                <a:spcPct val="107000"/>
              </a:lnSpc>
              <a:spcBef>
                <a:spcPts val="0"/>
              </a:spcBef>
              <a:spcAft>
                <a:spcPts val="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H (HUE)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vùng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màu</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R="0" lvl="4">
              <a:lnSpc>
                <a:spcPct val="107000"/>
              </a:lnSpc>
              <a:spcBef>
                <a:spcPts val="0"/>
              </a:spcBef>
              <a:spcAft>
                <a:spcPts val="0"/>
              </a:spcAft>
            </a:pP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S (SATURATION)</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hòa</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màu</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R="0" lvl="4">
              <a:lnSpc>
                <a:spcPct val="107000"/>
              </a:lnSpc>
              <a:spcBef>
                <a:spcPts val="0"/>
              </a:spcBef>
              <a:spcAft>
                <a:spcPts val="800"/>
              </a:spcAft>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 V (VALUE) :</a:t>
            </a:r>
            <a:r>
              <a:rPr lang="en-US" sz="2000" dirty="0" err="1" smtClean="0">
                <a:latin typeface="Times New Roman" panose="02020603050405020304" pitchFamily="18" charset="0"/>
                <a:ea typeface="Times New Roman" panose="02020603050405020304" pitchFamily="18" charset="0"/>
                <a:cs typeface="Times New Roman" panose="02020603050405020304" pitchFamily="18" charset="0"/>
              </a:rPr>
              <a:t>giá</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sáng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màu</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sắc</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868680" y="4944249"/>
            <a:ext cx="4000500" cy="1015663"/>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Sự</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kết</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hơp</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của</a:t>
            </a:r>
            <a:r>
              <a:rPr lang="en-US" sz="2000" b="1" dirty="0" smtClean="0">
                <a:latin typeface="Times New Roman" panose="02020603050405020304" pitchFamily="18" charset="0"/>
                <a:cs typeface="Times New Roman" panose="02020603050405020304" pitchFamily="18" charset="0"/>
              </a:rPr>
              <a:t> 3 </a:t>
            </a:r>
            <a:r>
              <a:rPr lang="en-US" sz="2000" b="1" dirty="0" err="1" smtClean="0">
                <a:latin typeface="Times New Roman" panose="02020603050405020304" pitchFamily="18" charset="0"/>
                <a:cs typeface="Times New Roman" panose="02020603050405020304" pitchFamily="18" charset="0"/>
              </a:rPr>
              <a:t>màu</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cơ</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bản</a:t>
            </a:r>
            <a:r>
              <a:rPr lang="en-US" sz="2000" b="1" dirty="0" smtClean="0">
                <a:latin typeface="Times New Roman" panose="02020603050405020304" pitchFamily="18" charset="0"/>
                <a:cs typeface="Times New Roman" panose="02020603050405020304" pitchFamily="18" charset="0"/>
              </a:rPr>
              <a:t> </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b="1" dirty="0" err="1" smtClean="0">
                <a:solidFill>
                  <a:srgbClr val="FF0000"/>
                </a:solidFill>
                <a:latin typeface="Times New Roman" panose="02020603050405020304" pitchFamily="18" charset="0"/>
                <a:cs typeface="Times New Roman" panose="02020603050405020304" pitchFamily="18" charset="0"/>
              </a:rPr>
              <a:t>đỏ</a:t>
            </a:r>
            <a:r>
              <a:rPr lang="en-US" sz="2000" b="1" dirty="0" smtClean="0">
                <a:solidFill>
                  <a:srgbClr val="FF0000"/>
                </a:solidFill>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(Red), </a:t>
            </a:r>
            <a:r>
              <a:rPr lang="en-US" sz="2000" b="1" dirty="0" err="1" smtClean="0">
                <a:solidFill>
                  <a:schemeClr val="accent6"/>
                </a:solidFill>
                <a:latin typeface="Times New Roman" panose="02020603050405020304" pitchFamily="18" charset="0"/>
                <a:cs typeface="Times New Roman" panose="02020603050405020304" pitchFamily="18" charset="0"/>
              </a:rPr>
              <a:t>Xanh</a:t>
            </a:r>
            <a:r>
              <a:rPr lang="en-US" sz="2000" b="1" dirty="0" smtClean="0">
                <a:solidFill>
                  <a:schemeClr val="accent6"/>
                </a:solidFill>
                <a:latin typeface="Times New Roman" panose="02020603050405020304" pitchFamily="18" charset="0"/>
                <a:cs typeface="Times New Roman" panose="02020603050405020304" pitchFamily="18" charset="0"/>
              </a:rPr>
              <a:t> </a:t>
            </a:r>
            <a:r>
              <a:rPr lang="en-US" sz="2000" b="1" dirty="0" err="1" smtClean="0">
                <a:solidFill>
                  <a:schemeClr val="accent6"/>
                </a:solidFill>
                <a:latin typeface="Times New Roman" panose="02020603050405020304" pitchFamily="18" charset="0"/>
                <a:cs typeface="Times New Roman" panose="02020603050405020304" pitchFamily="18" charset="0"/>
              </a:rPr>
              <a:t>lục</a:t>
            </a:r>
            <a:r>
              <a:rPr lang="en-US" sz="2000" dirty="0" smtClean="0">
                <a:latin typeface="Times New Roman" panose="02020603050405020304" pitchFamily="18" charset="0"/>
                <a:cs typeface="Times New Roman" panose="02020603050405020304" pitchFamily="18" charset="0"/>
              </a:rPr>
              <a:t>(Green), </a:t>
            </a:r>
            <a:r>
              <a:rPr lang="en-US" sz="2000" b="1" dirty="0" err="1" smtClean="0">
                <a:solidFill>
                  <a:schemeClr val="accent5"/>
                </a:solidFill>
                <a:latin typeface="Times New Roman" panose="02020603050405020304" pitchFamily="18" charset="0"/>
                <a:cs typeface="Times New Roman" panose="02020603050405020304" pitchFamily="18" charset="0"/>
              </a:rPr>
              <a:t>Xanh</a:t>
            </a:r>
            <a:r>
              <a:rPr lang="en-US" sz="2000" b="1" dirty="0" smtClean="0">
                <a:solidFill>
                  <a:schemeClr val="accent5"/>
                </a:solidFill>
                <a:latin typeface="Times New Roman" panose="02020603050405020304" pitchFamily="18" charset="0"/>
                <a:cs typeface="Times New Roman" panose="02020603050405020304" pitchFamily="18" charset="0"/>
              </a:rPr>
              <a:t> lam </a:t>
            </a:r>
            <a:r>
              <a:rPr lang="en-US" sz="2000" dirty="0" smtClean="0">
                <a:latin typeface="Times New Roman" panose="02020603050405020304" pitchFamily="18" charset="0"/>
                <a:cs typeface="Times New Roman" panose="02020603050405020304" pitchFamily="18" charset="0"/>
              </a:rPr>
              <a:t>(Blue) </a:t>
            </a:r>
            <a:r>
              <a:rPr lang="en-US" sz="2000" dirty="0" err="1" smtClean="0">
                <a:latin typeface="Times New Roman" panose="02020603050405020304" pitchFamily="18" charset="0"/>
                <a:cs typeface="Times New Roman" panose="02020603050405020304" pitchFamily="18" charset="0"/>
              </a:rPr>
              <a:t>để</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mô</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tả</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cả</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màu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khác</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93011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08671" y="400012"/>
            <a:ext cx="1723549" cy="374077"/>
          </a:xfrm>
          <a:prstGeom prst="rect">
            <a:avLst/>
          </a:prstGeom>
        </p:spPr>
        <p:txBody>
          <a:bodyPr wrap="none">
            <a:spAutoFit/>
          </a:bodyPr>
          <a:lstStyle/>
          <a:p>
            <a:pPr marR="0" lvl="0">
              <a:lnSpc>
                <a:spcPct val="107000"/>
              </a:lnSpc>
              <a:spcBef>
                <a:spcPts val="0"/>
              </a:spcBef>
              <a:spcAft>
                <a:spcPts val="800"/>
              </a:spcAft>
            </a:pPr>
            <a:r>
              <a:rPr lang="en-US"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Tách</a:t>
            </a:r>
            <a:r>
              <a:rPr lang="en-US"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kênh</a:t>
            </a:r>
            <a:r>
              <a:rPr lang="en-US"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màu</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842692" y="942682"/>
            <a:ext cx="5320347" cy="4333488"/>
          </a:xfrm>
          <a:prstGeom prst="rect">
            <a:avLst/>
          </a:prstGeom>
        </p:spPr>
      </p:pic>
      <p:pic>
        <p:nvPicPr>
          <p:cNvPr id="7" name="Picture 6"/>
          <p:cNvPicPr>
            <a:picLocks noChangeAspect="1"/>
          </p:cNvPicPr>
          <p:nvPr/>
        </p:nvPicPr>
        <p:blipFill>
          <a:blip r:embed="rId3"/>
          <a:stretch>
            <a:fillRect/>
          </a:stretch>
        </p:blipFill>
        <p:spPr>
          <a:xfrm>
            <a:off x="568233" y="5276170"/>
            <a:ext cx="11189613" cy="758870"/>
          </a:xfrm>
          <a:prstGeom prst="rect">
            <a:avLst/>
          </a:prstGeom>
        </p:spPr>
      </p:pic>
      <p:pic>
        <p:nvPicPr>
          <p:cNvPr id="8" name="Picture 7"/>
          <p:cNvPicPr/>
          <p:nvPr/>
        </p:nvPicPr>
        <p:blipFill>
          <a:blip r:embed="rId4"/>
          <a:stretch>
            <a:fillRect/>
          </a:stretch>
        </p:blipFill>
        <p:spPr>
          <a:xfrm>
            <a:off x="7671026" y="2651759"/>
            <a:ext cx="3197272" cy="288566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1026" y="498125"/>
            <a:ext cx="3206666" cy="1487429"/>
          </a:xfrm>
          <a:prstGeom prst="rect">
            <a:avLst/>
          </a:prstGeom>
        </p:spPr>
      </p:pic>
    </p:spTree>
    <p:extLst>
      <p:ext uri="{BB962C8B-B14F-4D97-AF65-F5344CB8AC3E}">
        <p14:creationId xmlns:p14="http://schemas.microsoft.com/office/powerpoint/2010/main" val="3217502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52"/>
          <p:cNvCxnSpPr>
            <a:cxnSpLocks noChangeShapeType="1"/>
          </p:cNvCxnSpPr>
          <p:nvPr/>
        </p:nvCxnSpPr>
        <p:spPr bwMode="auto">
          <a:xfrm>
            <a:off x="4135438" y="2681288"/>
            <a:ext cx="1717675" cy="0"/>
          </a:xfrm>
          <a:prstGeom prst="straightConnector1">
            <a:avLst/>
          </a:prstGeom>
          <a:noFill/>
          <a:ln w="12700" algn="ctr">
            <a:solidFill>
              <a:schemeClr val="accent2">
                <a:lumMod val="40000"/>
                <a:lumOff val="60000"/>
              </a:schemeClr>
            </a:solidFill>
            <a:prstDash val="sysDash"/>
            <a:round/>
            <a:headEnd/>
            <a:tailEnd type="arrow" w="med" len="med"/>
          </a:ln>
          <a:extLst>
            <a:ext uri="{909E8E84-426E-40DD-AFC4-6F175D3DCCD1}">
              <a14:hiddenFill xmlns:a14="http://schemas.microsoft.com/office/drawing/2010/main">
                <a:noFill/>
              </a14:hiddenFill>
            </a:ext>
          </a:extLst>
        </p:spPr>
      </p:cxnSp>
      <p:grpSp>
        <p:nvGrpSpPr>
          <p:cNvPr id="38" name="Group 5"/>
          <p:cNvGrpSpPr/>
          <p:nvPr/>
        </p:nvGrpSpPr>
        <p:grpSpPr bwMode="auto">
          <a:xfrm>
            <a:off x="1515111" y="670561"/>
            <a:ext cx="6435815" cy="5109391"/>
            <a:chOff x="360219" y="1105852"/>
            <a:chExt cx="5371668" cy="4622163"/>
          </a:xfrm>
          <a:effectLst>
            <a:reflection blurRad="6350" stA="50000" endA="300" endPos="8000" dist="50800" dir="5400000" sy="-100000" algn="bl" rotWithShape="0"/>
          </a:effectLst>
        </p:grpSpPr>
        <p:sp>
          <p:nvSpPr>
            <p:cNvPr id="39" name="Isosceles Triangle 32"/>
            <p:cNvSpPr/>
            <p:nvPr/>
          </p:nvSpPr>
          <p:spPr>
            <a:xfrm>
              <a:off x="360219" y="3480761"/>
              <a:ext cx="2704379" cy="2247254"/>
            </a:xfrm>
            <a:custGeom>
              <a:avLst/>
              <a:gdLst/>
              <a:ahLst/>
              <a:cxnLst/>
              <a:rect l="l" t="t" r="r" b="b"/>
              <a:pathLst>
                <a:path w="2704379" h="2247254">
                  <a:moveTo>
                    <a:pt x="1304674" y="0"/>
                  </a:moveTo>
                  <a:lnTo>
                    <a:pt x="2704379" y="2918"/>
                  </a:lnTo>
                  <a:lnTo>
                    <a:pt x="2704379" y="2247254"/>
                  </a:lnTo>
                  <a:lnTo>
                    <a:pt x="0" y="2247254"/>
                  </a:lnTo>
                  <a:close/>
                </a:path>
              </a:pathLst>
            </a:custGeom>
            <a:gradFill flip="none" rotWithShape="1">
              <a:gsLst>
                <a:gs pos="15000">
                  <a:sysClr val="windowText" lastClr="000000">
                    <a:lumMod val="85000"/>
                    <a:lumOff val="15000"/>
                  </a:sysClr>
                </a:gs>
                <a:gs pos="100000">
                  <a:sysClr val="window" lastClr="FFFFFF">
                    <a:lumMod val="50000"/>
                  </a:sysClr>
                </a:gs>
              </a:gsLst>
              <a:lin ang="0" scaled="1"/>
              <a:tileRect/>
            </a:gradFill>
            <a:ln w="25400" cap="flat" cmpd="sng" algn="ctr">
              <a:noFill/>
              <a:prstDash val="solid"/>
            </a:ln>
            <a:effectLst/>
          </p:spPr>
          <p:txBody>
            <a:bodyPr anchor="ctr"/>
            <a:lstStyle/>
            <a:p>
              <a:pPr algn="ctr" fontAlgn="auto">
                <a:spcBef>
                  <a:spcPts val="0"/>
                </a:spcBef>
                <a:spcAft>
                  <a:spcPts val="0"/>
                </a:spcAft>
                <a:defRPr/>
              </a:pPr>
              <a:endParaRPr lang="en-US" sz="1600" kern="0">
                <a:solidFill>
                  <a:prstClr val="white"/>
                </a:solidFill>
                <a:latin typeface="+mn-lt"/>
                <a:cs typeface="+mn-cs"/>
              </a:endParaRPr>
            </a:p>
          </p:txBody>
        </p:sp>
        <p:sp>
          <p:nvSpPr>
            <p:cNvPr id="40" name="Isosceles Triangle 32"/>
            <p:cNvSpPr/>
            <p:nvPr/>
          </p:nvSpPr>
          <p:spPr>
            <a:xfrm>
              <a:off x="1693647" y="1105852"/>
              <a:ext cx="2694853" cy="2323149"/>
            </a:xfrm>
            <a:custGeom>
              <a:avLst/>
              <a:gdLst/>
              <a:ahLst/>
              <a:cxnLst/>
              <a:rect l="l" t="t" r="r" b="b"/>
              <a:pathLst>
                <a:path w="2694853" h="2323149">
                  <a:moveTo>
                    <a:pt x="1347426" y="0"/>
                  </a:moveTo>
                  <a:lnTo>
                    <a:pt x="2694853" y="2323149"/>
                  </a:lnTo>
                  <a:lnTo>
                    <a:pt x="0" y="2323149"/>
                  </a:lnTo>
                  <a:close/>
                </a:path>
              </a:pathLst>
            </a:custGeom>
            <a:gradFill flip="none" rotWithShape="1">
              <a:gsLst>
                <a:gs pos="0">
                  <a:srgbClr val="8A0000"/>
                </a:gs>
                <a:gs pos="100000">
                  <a:srgbClr val="FF0000"/>
                </a:gs>
              </a:gsLst>
              <a:lin ang="16200000" scaled="1"/>
              <a:tileRect/>
            </a:gradFill>
            <a:ln w="25400" cap="flat" cmpd="sng" algn="ctr">
              <a:noFill/>
              <a:prstDash val="solid"/>
            </a:ln>
            <a:effectLst/>
          </p:spPr>
          <p:txBody>
            <a:bodyPr anchor="ctr"/>
            <a:lstStyle/>
            <a:p>
              <a:pPr algn="ctr" fontAlgn="auto">
                <a:spcBef>
                  <a:spcPts val="0"/>
                </a:spcBef>
                <a:spcAft>
                  <a:spcPts val="0"/>
                </a:spcAft>
                <a:defRPr/>
              </a:pPr>
              <a:endParaRPr lang="en-US" sz="1600" kern="0">
                <a:solidFill>
                  <a:prstClr val="white"/>
                </a:solidFill>
                <a:latin typeface="+mn-lt"/>
                <a:cs typeface="+mn-cs"/>
              </a:endParaRPr>
            </a:p>
          </p:txBody>
        </p:sp>
        <p:sp>
          <p:nvSpPr>
            <p:cNvPr id="41" name="Isosceles Triangle 32"/>
            <p:cNvSpPr/>
            <p:nvPr/>
          </p:nvSpPr>
          <p:spPr>
            <a:xfrm flipH="1">
              <a:off x="3110635" y="3480509"/>
              <a:ext cx="2621252" cy="2247254"/>
            </a:xfrm>
            <a:custGeom>
              <a:avLst/>
              <a:gdLst>
                <a:gd name="connsiteX0" fmla="*/ 1304674 w 2704379"/>
                <a:gd name="connsiteY0" fmla="*/ 0 h 2247254"/>
                <a:gd name="connsiteX1" fmla="*/ 2621252 w 2704379"/>
                <a:gd name="connsiteY1" fmla="*/ 8459 h 2247254"/>
                <a:gd name="connsiteX2" fmla="*/ 2704379 w 2704379"/>
                <a:gd name="connsiteY2" fmla="*/ 2247254 h 2247254"/>
                <a:gd name="connsiteX3" fmla="*/ 0 w 2704379"/>
                <a:gd name="connsiteY3" fmla="*/ 2247254 h 2247254"/>
                <a:gd name="connsiteX4" fmla="*/ 1304674 w 2704379"/>
                <a:gd name="connsiteY4" fmla="*/ 0 h 2247254"/>
                <a:gd name="connsiteX0" fmla="*/ 1304674 w 2621252"/>
                <a:gd name="connsiteY0" fmla="*/ 0 h 2247254"/>
                <a:gd name="connsiteX1" fmla="*/ 2621252 w 2621252"/>
                <a:gd name="connsiteY1" fmla="*/ 8459 h 2247254"/>
                <a:gd name="connsiteX2" fmla="*/ 2610168 w 2621252"/>
                <a:gd name="connsiteY2" fmla="*/ 2247254 h 2247254"/>
                <a:gd name="connsiteX3" fmla="*/ 0 w 2621252"/>
                <a:gd name="connsiteY3" fmla="*/ 2247254 h 2247254"/>
                <a:gd name="connsiteX4" fmla="*/ 1304674 w 2621252"/>
                <a:gd name="connsiteY4" fmla="*/ 0 h 2247254"/>
                <a:gd name="connsiteX0" fmla="*/ 1304674 w 2627464"/>
                <a:gd name="connsiteY0" fmla="*/ 0 h 2247254"/>
                <a:gd name="connsiteX1" fmla="*/ 2621252 w 2627464"/>
                <a:gd name="connsiteY1" fmla="*/ 8459 h 2247254"/>
                <a:gd name="connsiteX2" fmla="*/ 2626793 w 2627464"/>
                <a:gd name="connsiteY2" fmla="*/ 2241712 h 2247254"/>
                <a:gd name="connsiteX3" fmla="*/ 0 w 2627464"/>
                <a:gd name="connsiteY3" fmla="*/ 2247254 h 2247254"/>
                <a:gd name="connsiteX4" fmla="*/ 1304674 w 2627464"/>
                <a:gd name="connsiteY4" fmla="*/ 0 h 2247254"/>
                <a:gd name="connsiteX0" fmla="*/ 1304674 w 2621252"/>
                <a:gd name="connsiteY0" fmla="*/ 0 h 2247254"/>
                <a:gd name="connsiteX1" fmla="*/ 2621252 w 2621252"/>
                <a:gd name="connsiteY1" fmla="*/ 8459 h 2247254"/>
                <a:gd name="connsiteX2" fmla="*/ 2615709 w 2621252"/>
                <a:gd name="connsiteY2" fmla="*/ 2247254 h 2247254"/>
                <a:gd name="connsiteX3" fmla="*/ 0 w 2621252"/>
                <a:gd name="connsiteY3" fmla="*/ 2247254 h 2247254"/>
                <a:gd name="connsiteX4" fmla="*/ 1304674 w 2621252"/>
                <a:gd name="connsiteY4" fmla="*/ 0 h 224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1252" h="2247254">
                  <a:moveTo>
                    <a:pt x="1304674" y="0"/>
                  </a:moveTo>
                  <a:lnTo>
                    <a:pt x="2621252" y="8459"/>
                  </a:lnTo>
                  <a:cubicBezTo>
                    <a:pt x="2617557" y="754724"/>
                    <a:pt x="2619404" y="1500989"/>
                    <a:pt x="2615709" y="2247254"/>
                  </a:cubicBezTo>
                  <a:lnTo>
                    <a:pt x="0" y="2247254"/>
                  </a:lnTo>
                  <a:lnTo>
                    <a:pt x="1304674" y="0"/>
                  </a:lnTo>
                  <a:close/>
                </a:path>
              </a:pathLst>
            </a:custGeom>
            <a:gradFill flip="none" rotWithShape="1">
              <a:gsLst>
                <a:gs pos="15000">
                  <a:sysClr val="windowText" lastClr="000000">
                    <a:lumMod val="85000"/>
                    <a:lumOff val="15000"/>
                  </a:sysClr>
                </a:gs>
                <a:gs pos="100000">
                  <a:sysClr val="window" lastClr="FFFFFF">
                    <a:lumMod val="50000"/>
                  </a:sysClr>
                </a:gs>
              </a:gsLst>
              <a:lin ang="0" scaled="1"/>
              <a:tileRect/>
            </a:gradFill>
            <a:ln w="25400" cap="flat" cmpd="sng" algn="ctr">
              <a:noFill/>
              <a:prstDash val="solid"/>
            </a:ln>
            <a:effectLst/>
          </p:spPr>
          <p:txBody>
            <a:bodyPr anchor="ctr"/>
            <a:lstStyle/>
            <a:p>
              <a:pPr algn="ctr" fontAlgn="auto">
                <a:spcBef>
                  <a:spcPts val="0"/>
                </a:spcBef>
                <a:spcAft>
                  <a:spcPts val="0"/>
                </a:spcAft>
                <a:defRPr/>
              </a:pPr>
              <a:endParaRPr lang="en-US" sz="1600" kern="0">
                <a:solidFill>
                  <a:prstClr val="white"/>
                </a:solidFill>
                <a:latin typeface="+mn-lt"/>
                <a:cs typeface="+mn-cs"/>
              </a:endParaRPr>
            </a:p>
          </p:txBody>
        </p:sp>
      </p:grpSp>
      <p:sp>
        <p:nvSpPr>
          <p:cNvPr id="42" name="Rectangle 24"/>
          <p:cNvSpPr/>
          <p:nvPr/>
        </p:nvSpPr>
        <p:spPr bwMode="auto">
          <a:xfrm>
            <a:off x="5623065" y="4291966"/>
            <a:ext cx="1436687" cy="400050"/>
          </a:xfrm>
          <a:prstGeom prst="rect">
            <a:avLst/>
          </a:prstGeom>
          <a:effectLst/>
        </p:spPr>
        <p:txBody>
          <a:bodyPr>
            <a:spAutoFit/>
          </a:bodyPr>
          <a:lstStyle/>
          <a:p>
            <a:pPr fontAlgn="auto">
              <a:spcBef>
                <a:spcPts val="0"/>
              </a:spcBef>
              <a:spcAft>
                <a:spcPts val="0"/>
              </a:spcAft>
              <a:defRPr/>
            </a:pPr>
            <a:r>
              <a:rPr lang="en-US" sz="2000" b="1" kern="0" dirty="0" smtClean="0">
                <a:solidFill>
                  <a:prstClr val="white"/>
                </a:solidFill>
                <a:latin typeface="+mn-lt"/>
                <a:cs typeface="+mn-cs"/>
              </a:rPr>
              <a:t>HSV</a:t>
            </a:r>
            <a:endParaRPr lang="en-US" sz="2000" b="1" kern="0" dirty="0">
              <a:solidFill>
                <a:prstClr val="white"/>
              </a:solidFill>
              <a:latin typeface="+mn-lt"/>
              <a:cs typeface="+mn-cs"/>
            </a:endParaRPr>
          </a:p>
        </p:txBody>
      </p:sp>
      <p:sp>
        <p:nvSpPr>
          <p:cNvPr id="43" name="Rectangle 24"/>
          <p:cNvSpPr/>
          <p:nvPr/>
        </p:nvSpPr>
        <p:spPr bwMode="auto">
          <a:xfrm>
            <a:off x="3373707" y="4334733"/>
            <a:ext cx="1436687" cy="400050"/>
          </a:xfrm>
          <a:prstGeom prst="rect">
            <a:avLst/>
          </a:prstGeom>
          <a:effectLst/>
        </p:spPr>
        <p:txBody>
          <a:bodyPr>
            <a:spAutoFit/>
          </a:bodyPr>
          <a:lstStyle/>
          <a:p>
            <a:pPr fontAlgn="auto">
              <a:spcBef>
                <a:spcPts val="0"/>
              </a:spcBef>
              <a:spcAft>
                <a:spcPts val="0"/>
              </a:spcAft>
              <a:defRPr/>
            </a:pPr>
            <a:r>
              <a:rPr lang="en-US" sz="2000" b="1" kern="0" dirty="0" smtClean="0">
                <a:solidFill>
                  <a:prstClr val="white"/>
                </a:solidFill>
                <a:latin typeface="+mn-lt"/>
                <a:cs typeface="+mn-cs"/>
              </a:rPr>
              <a:t>SURF</a:t>
            </a:r>
            <a:endParaRPr lang="en-US" sz="2000" b="1" kern="0" dirty="0">
              <a:solidFill>
                <a:prstClr val="white"/>
              </a:solidFill>
              <a:latin typeface="+mn-lt"/>
              <a:cs typeface="+mn-cs"/>
            </a:endParaRPr>
          </a:p>
        </p:txBody>
      </p:sp>
      <p:sp>
        <p:nvSpPr>
          <p:cNvPr id="44" name="Rectangle 24"/>
          <p:cNvSpPr/>
          <p:nvPr/>
        </p:nvSpPr>
        <p:spPr bwMode="auto">
          <a:xfrm>
            <a:off x="4008708" y="2123981"/>
            <a:ext cx="1436687" cy="400050"/>
          </a:xfrm>
          <a:prstGeom prst="rect">
            <a:avLst/>
          </a:prstGeom>
          <a:effectLst/>
        </p:spPr>
        <p:txBody>
          <a:bodyPr>
            <a:spAutoFit/>
          </a:bodyPr>
          <a:lstStyle/>
          <a:p>
            <a:pPr algn="ctr" fontAlgn="auto">
              <a:spcBef>
                <a:spcPts val="0"/>
              </a:spcBef>
              <a:spcAft>
                <a:spcPts val="0"/>
              </a:spcAft>
              <a:defRPr/>
            </a:pPr>
            <a:r>
              <a:rPr lang="en-US" sz="2000" b="1" kern="0" dirty="0" smtClean="0">
                <a:solidFill>
                  <a:prstClr val="white"/>
                </a:solidFill>
                <a:latin typeface="+mn-lt"/>
                <a:cs typeface="+mn-cs"/>
              </a:rPr>
              <a:t>CNN</a:t>
            </a:r>
            <a:endParaRPr lang="en-US" sz="2000" b="1" kern="0" dirty="0">
              <a:solidFill>
                <a:prstClr val="white"/>
              </a:solidFill>
              <a:latin typeface="+mn-lt"/>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407" y="210838"/>
            <a:ext cx="4692353" cy="278100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185" y="3855311"/>
            <a:ext cx="3124200" cy="275272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973" y="2340367"/>
            <a:ext cx="3612588" cy="1898394"/>
          </a:xfrm>
          <a:prstGeom prst="rect">
            <a:avLst/>
          </a:prstGeom>
        </p:spPr>
      </p:pic>
    </p:spTree>
    <p:extLst>
      <p:ext uri="{BB962C8B-B14F-4D97-AF65-F5344CB8AC3E}">
        <p14:creationId xmlns:p14="http://schemas.microsoft.com/office/powerpoint/2010/main" val="14183867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44484" y="1777365"/>
            <a:ext cx="10123773" cy="4192360"/>
          </a:xfrm>
          <a:prstGeom prst="rect">
            <a:avLst/>
          </a:prstGeom>
        </p:spPr>
      </p:pic>
      <p:sp>
        <p:nvSpPr>
          <p:cNvPr id="2" name="TextBox 1"/>
          <p:cNvSpPr txBox="1"/>
          <p:nvPr/>
        </p:nvSpPr>
        <p:spPr>
          <a:xfrm>
            <a:off x="1175112" y="444137"/>
            <a:ext cx="5891894" cy="584775"/>
          </a:xfrm>
          <a:prstGeom prst="rect">
            <a:avLst/>
          </a:prstGeom>
          <a:noFill/>
        </p:spPr>
        <p:txBody>
          <a:bodyPr wrap="square" rtlCol="0">
            <a:spAutoFit/>
          </a:bodyPr>
          <a:lstStyle/>
          <a:p>
            <a:r>
              <a:rPr lang="en-US" sz="3200" b="1" dirty="0" err="1" smtClean="0">
                <a:solidFill>
                  <a:srgbClr val="FF0000"/>
                </a:solidFill>
              </a:rPr>
              <a:t>Kết</a:t>
            </a:r>
            <a:r>
              <a:rPr lang="en-US" sz="3200" b="1" dirty="0" smtClean="0">
                <a:solidFill>
                  <a:srgbClr val="FF0000"/>
                </a:solidFill>
              </a:rPr>
              <a:t> </a:t>
            </a:r>
            <a:r>
              <a:rPr lang="en-US" sz="3200" b="1" dirty="0" err="1" smtClean="0">
                <a:solidFill>
                  <a:srgbClr val="FF0000"/>
                </a:solidFill>
              </a:rPr>
              <a:t>quả</a:t>
            </a:r>
            <a:r>
              <a:rPr lang="en-US" sz="3200" b="1" dirty="0" smtClean="0">
                <a:solidFill>
                  <a:srgbClr val="FF0000"/>
                </a:solidFill>
              </a:rPr>
              <a:t> </a:t>
            </a:r>
            <a:r>
              <a:rPr lang="en-US" sz="3200" b="1" dirty="0" err="1" smtClean="0">
                <a:solidFill>
                  <a:srgbClr val="FF0000"/>
                </a:solidFill>
              </a:rPr>
              <a:t>sau</a:t>
            </a:r>
            <a:r>
              <a:rPr lang="en-US" sz="3200" b="1" dirty="0" smtClean="0">
                <a:solidFill>
                  <a:srgbClr val="FF0000"/>
                </a:solidFill>
              </a:rPr>
              <a:t> </a:t>
            </a:r>
            <a:r>
              <a:rPr lang="en-US" sz="3200" b="1" dirty="0" err="1" smtClean="0">
                <a:solidFill>
                  <a:srgbClr val="FF0000"/>
                </a:solidFill>
              </a:rPr>
              <a:t>khi</a:t>
            </a:r>
            <a:r>
              <a:rPr lang="en-US" sz="3200" b="1" dirty="0" smtClean="0">
                <a:solidFill>
                  <a:srgbClr val="FF0000"/>
                </a:solidFill>
              </a:rPr>
              <a:t> </a:t>
            </a:r>
            <a:r>
              <a:rPr lang="en-US" sz="3200" b="1" dirty="0" err="1" smtClean="0">
                <a:solidFill>
                  <a:srgbClr val="FF0000"/>
                </a:solidFill>
              </a:rPr>
              <a:t>đã</a:t>
            </a:r>
            <a:r>
              <a:rPr lang="en-US" sz="3200" b="1" dirty="0" smtClean="0">
                <a:solidFill>
                  <a:srgbClr val="FF0000"/>
                </a:solidFill>
              </a:rPr>
              <a:t> </a:t>
            </a:r>
            <a:r>
              <a:rPr lang="en-US" sz="3200" b="1" dirty="0" err="1" smtClean="0">
                <a:solidFill>
                  <a:srgbClr val="FF0000"/>
                </a:solidFill>
              </a:rPr>
              <a:t>lọc</a:t>
            </a:r>
            <a:r>
              <a:rPr lang="en-US" sz="3200" b="1" dirty="0" smtClean="0">
                <a:solidFill>
                  <a:srgbClr val="FF0000"/>
                </a:solidFill>
              </a:rPr>
              <a:t> </a:t>
            </a:r>
            <a:r>
              <a:rPr lang="en-US" sz="3200" b="1" dirty="0" err="1" smtClean="0">
                <a:solidFill>
                  <a:srgbClr val="FF0000"/>
                </a:solidFill>
              </a:rPr>
              <a:t>màu</a:t>
            </a:r>
            <a:r>
              <a:rPr lang="en-US" sz="3200" b="1" dirty="0" smtClean="0">
                <a:solidFill>
                  <a:srgbClr val="FF0000"/>
                </a:solidFill>
              </a:rPr>
              <a:t> </a:t>
            </a:r>
            <a:r>
              <a:rPr lang="en-US" sz="3200" b="1" dirty="0" err="1" smtClean="0">
                <a:solidFill>
                  <a:srgbClr val="FF0000"/>
                </a:solidFill>
              </a:rPr>
              <a:t>đỏ</a:t>
            </a:r>
            <a:endParaRPr lang="en-US" sz="3200" b="1" dirty="0">
              <a:solidFill>
                <a:srgbClr val="FF0000"/>
              </a:solidFill>
            </a:endParaRPr>
          </a:p>
        </p:txBody>
      </p:sp>
    </p:spTree>
    <p:extLst>
      <p:ext uri="{BB962C8B-B14F-4D97-AF65-F5344CB8AC3E}">
        <p14:creationId xmlns:p14="http://schemas.microsoft.com/office/powerpoint/2010/main" val="5038067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175" y="1876970"/>
            <a:ext cx="11106150" cy="4514850"/>
          </a:xfrm>
          <a:prstGeom prst="rect">
            <a:avLst/>
          </a:prstGeom>
        </p:spPr>
      </p:pic>
      <p:sp>
        <p:nvSpPr>
          <p:cNvPr id="3" name="TextBox 2"/>
          <p:cNvSpPr txBox="1"/>
          <p:nvPr/>
        </p:nvSpPr>
        <p:spPr>
          <a:xfrm>
            <a:off x="914400" y="326571"/>
            <a:ext cx="5969726" cy="523220"/>
          </a:xfrm>
          <a:prstGeom prst="rect">
            <a:avLst/>
          </a:prstGeom>
          <a:noFill/>
        </p:spPr>
        <p:txBody>
          <a:bodyPr wrap="square" rtlCol="0">
            <a:spAutoFit/>
          </a:bodyPr>
          <a:lstStyle/>
          <a:p>
            <a:r>
              <a:rPr lang="en-US" sz="2800" b="1" dirty="0" err="1" smtClean="0">
                <a:solidFill>
                  <a:srgbClr val="FF0000"/>
                </a:solidFill>
              </a:rPr>
              <a:t>Sử</a:t>
            </a:r>
            <a:r>
              <a:rPr lang="en-US" sz="2800" b="1" dirty="0" smtClean="0">
                <a:solidFill>
                  <a:srgbClr val="FF0000"/>
                </a:solidFill>
              </a:rPr>
              <a:t> </a:t>
            </a:r>
            <a:r>
              <a:rPr lang="en-US" sz="2800" b="1" dirty="0" err="1" smtClean="0">
                <a:solidFill>
                  <a:srgbClr val="FF0000"/>
                </a:solidFill>
              </a:rPr>
              <a:t>dụng</a:t>
            </a:r>
            <a:r>
              <a:rPr lang="en-US" sz="2800" b="1" dirty="0" smtClean="0">
                <a:solidFill>
                  <a:srgbClr val="FF0000"/>
                </a:solidFill>
              </a:rPr>
              <a:t> </a:t>
            </a:r>
            <a:r>
              <a:rPr lang="en-US" sz="2800" b="1" dirty="0" err="1" smtClean="0">
                <a:solidFill>
                  <a:srgbClr val="FF0000"/>
                </a:solidFill>
              </a:rPr>
              <a:t>phương</a:t>
            </a:r>
            <a:r>
              <a:rPr lang="en-US" sz="2800" b="1" dirty="0" smtClean="0">
                <a:solidFill>
                  <a:srgbClr val="FF0000"/>
                </a:solidFill>
              </a:rPr>
              <a:t> </a:t>
            </a:r>
            <a:r>
              <a:rPr lang="en-US" sz="2800" b="1" dirty="0" err="1" smtClean="0">
                <a:solidFill>
                  <a:srgbClr val="FF0000"/>
                </a:solidFill>
              </a:rPr>
              <a:t>pháp</a:t>
            </a:r>
            <a:r>
              <a:rPr lang="en-US" sz="2800" b="1" dirty="0" smtClean="0">
                <a:solidFill>
                  <a:srgbClr val="FF0000"/>
                </a:solidFill>
              </a:rPr>
              <a:t> </a:t>
            </a:r>
            <a:r>
              <a:rPr lang="en-US" sz="2800" b="1" dirty="0" err="1" smtClean="0">
                <a:solidFill>
                  <a:srgbClr val="FF0000"/>
                </a:solidFill>
              </a:rPr>
              <a:t>giãn</a:t>
            </a:r>
            <a:r>
              <a:rPr lang="en-US" sz="2800" b="1" dirty="0" smtClean="0">
                <a:solidFill>
                  <a:srgbClr val="FF0000"/>
                </a:solidFill>
              </a:rPr>
              <a:t> </a:t>
            </a:r>
            <a:r>
              <a:rPr lang="en-US" sz="2800" b="1" dirty="0" err="1" smtClean="0">
                <a:solidFill>
                  <a:srgbClr val="FF0000"/>
                </a:solidFill>
              </a:rPr>
              <a:t>nở</a:t>
            </a:r>
            <a:endParaRPr lang="en-US" sz="2800" b="1" dirty="0">
              <a:solidFill>
                <a:srgbClr val="FF0000"/>
              </a:solidFill>
            </a:endParaRPr>
          </a:p>
        </p:txBody>
      </p:sp>
    </p:spTree>
    <p:extLst>
      <p:ext uri="{BB962C8B-B14F-4D97-AF65-F5344CB8AC3E}">
        <p14:creationId xmlns:p14="http://schemas.microsoft.com/office/powerpoint/2010/main" val="12287922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9209" y="182366"/>
            <a:ext cx="3425810" cy="553357"/>
          </a:xfrm>
          <a:prstGeom prst="rect">
            <a:avLst/>
          </a:prstGeom>
        </p:spPr>
        <p:txBody>
          <a:bodyPr wrap="none">
            <a:spAutoFit/>
          </a:bodyPr>
          <a:lstStyle/>
          <a:p>
            <a:pPr marR="0" lvl="1">
              <a:lnSpc>
                <a:spcPct val="107000"/>
              </a:lnSpc>
              <a:spcBef>
                <a:spcPts val="0"/>
              </a:spcBef>
              <a:spcAft>
                <a:spcPts val="800"/>
              </a:spcAft>
            </a:pPr>
            <a:r>
              <a:rPr lang="en-US" sz="2800" b="1" dirty="0" err="1"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Hàm</a:t>
            </a:r>
            <a:r>
              <a:rPr lang="en-US" sz="2800" b="1" dirty="0" smtClean="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smtClean="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regionprops</a:t>
            </a:r>
            <a:r>
              <a:rPr lang="en-US" sz="2800" b="1" dirty="0" smtClean="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p:cNvSpPr txBox="1"/>
          <p:nvPr/>
        </p:nvSpPr>
        <p:spPr>
          <a:xfrm>
            <a:off x="1214847" y="735723"/>
            <a:ext cx="4702628" cy="523220"/>
          </a:xfrm>
          <a:prstGeom prst="rect">
            <a:avLst/>
          </a:prstGeom>
          <a:noFill/>
        </p:spPr>
        <p:txBody>
          <a:bodyPr wrap="square" rtlCol="0">
            <a:spAutoFit/>
          </a:bodyPr>
          <a:lstStyle/>
          <a:p>
            <a:r>
              <a:rPr lang="en-US" sz="2800" dirty="0" err="1" smtClean="0"/>
              <a:t>Xác</a:t>
            </a:r>
            <a:r>
              <a:rPr lang="en-US" sz="2800" dirty="0" smtClean="0"/>
              <a:t> </a:t>
            </a:r>
            <a:r>
              <a:rPr lang="en-US" sz="2800" dirty="0" err="1" smtClean="0"/>
              <a:t>định</a:t>
            </a:r>
            <a:r>
              <a:rPr lang="en-US" sz="2800" dirty="0" smtClean="0"/>
              <a:t> </a:t>
            </a:r>
            <a:r>
              <a:rPr lang="en-US" sz="2800" dirty="0" err="1" smtClean="0"/>
              <a:t>tọa</a:t>
            </a:r>
            <a:r>
              <a:rPr lang="en-US" sz="2800" dirty="0" smtClean="0"/>
              <a:t> </a:t>
            </a:r>
            <a:r>
              <a:rPr lang="en-US" sz="2800" dirty="0" err="1" smtClean="0"/>
              <a:t>độ</a:t>
            </a:r>
            <a:r>
              <a:rPr lang="en-US" sz="2800" dirty="0" smtClean="0"/>
              <a:t> </a:t>
            </a:r>
            <a:r>
              <a:rPr lang="en-US" sz="2800" dirty="0" err="1" smtClean="0"/>
              <a:t>của</a:t>
            </a:r>
            <a:r>
              <a:rPr lang="en-US" sz="2800" dirty="0" smtClean="0"/>
              <a:t> </a:t>
            </a:r>
            <a:r>
              <a:rPr lang="en-US" sz="2800" dirty="0" err="1" smtClean="0"/>
              <a:t>các</a:t>
            </a:r>
            <a:r>
              <a:rPr lang="en-US" sz="2800" dirty="0" smtClean="0"/>
              <a:t> </a:t>
            </a:r>
            <a:r>
              <a:rPr lang="en-US" sz="2800" dirty="0" err="1" smtClean="0"/>
              <a:t>kí</a:t>
            </a:r>
            <a:r>
              <a:rPr lang="en-US" sz="2800" dirty="0" smtClean="0"/>
              <a:t> </a:t>
            </a:r>
            <a:r>
              <a:rPr lang="en-US" sz="2800" dirty="0" err="1" smtClean="0"/>
              <a:t>tự</a:t>
            </a:r>
            <a:endParaRPr lang="en-US" sz="2800" dirty="0" smtClean="0"/>
          </a:p>
        </p:txBody>
      </p:sp>
      <p:pic>
        <p:nvPicPr>
          <p:cNvPr id="5" name="Picture 4"/>
          <p:cNvPicPr>
            <a:picLocks noChangeAspect="1"/>
          </p:cNvPicPr>
          <p:nvPr/>
        </p:nvPicPr>
        <p:blipFill>
          <a:blip r:embed="rId2"/>
          <a:stretch>
            <a:fillRect/>
          </a:stretch>
        </p:blipFill>
        <p:spPr>
          <a:xfrm>
            <a:off x="7140893" y="565057"/>
            <a:ext cx="4042978" cy="38371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294" y="1480319"/>
            <a:ext cx="2857645" cy="2921862"/>
          </a:xfrm>
          <a:prstGeom prst="rect">
            <a:avLst/>
          </a:prstGeom>
        </p:spPr>
      </p:pic>
    </p:spTree>
    <p:extLst>
      <p:ext uri="{BB962C8B-B14F-4D97-AF65-F5344CB8AC3E}">
        <p14:creationId xmlns:p14="http://schemas.microsoft.com/office/powerpoint/2010/main" val="26446971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9263" y="498552"/>
            <a:ext cx="7491553" cy="966652"/>
          </a:xfrm>
          <a:prstGeom prst="rect">
            <a:avLst/>
          </a:prstGeom>
          <a:ln w="38100">
            <a:solidFill>
              <a:srgbClr val="FF0000"/>
            </a:solidFill>
          </a:ln>
        </p:spPr>
      </p:pic>
      <p:pic>
        <p:nvPicPr>
          <p:cNvPr id="4" name="Picture 3"/>
          <p:cNvPicPr>
            <a:picLocks noChangeAspect="1"/>
          </p:cNvPicPr>
          <p:nvPr/>
        </p:nvPicPr>
        <p:blipFill>
          <a:blip r:embed="rId3"/>
          <a:stretch>
            <a:fillRect/>
          </a:stretch>
        </p:blipFill>
        <p:spPr>
          <a:xfrm>
            <a:off x="7916634" y="4231414"/>
            <a:ext cx="3941487" cy="2313079"/>
          </a:xfrm>
          <a:prstGeom prst="rect">
            <a:avLst/>
          </a:prstGeom>
          <a:ln w="38100">
            <a:solidFill>
              <a:srgbClr val="FF0000"/>
            </a:solidFill>
          </a:ln>
        </p:spPr>
      </p:pic>
      <p:pic>
        <p:nvPicPr>
          <p:cNvPr id="5" name="Picture 4"/>
          <p:cNvPicPr>
            <a:picLocks noChangeAspect="1"/>
          </p:cNvPicPr>
          <p:nvPr/>
        </p:nvPicPr>
        <p:blipFill>
          <a:blip r:embed="rId4"/>
          <a:stretch>
            <a:fillRect/>
          </a:stretch>
        </p:blipFill>
        <p:spPr>
          <a:xfrm>
            <a:off x="732062" y="4603467"/>
            <a:ext cx="6839105" cy="1568971"/>
          </a:xfrm>
          <a:prstGeom prst="rect">
            <a:avLst/>
          </a:prstGeom>
        </p:spPr>
      </p:pic>
      <p:sp>
        <p:nvSpPr>
          <p:cNvPr id="6" name="Rectangle 5"/>
          <p:cNvSpPr/>
          <p:nvPr/>
        </p:nvSpPr>
        <p:spPr>
          <a:xfrm>
            <a:off x="732062" y="2037807"/>
            <a:ext cx="6688626" cy="405367"/>
          </a:xfrm>
          <a:prstGeom prst="rect">
            <a:avLst/>
          </a:prstGeom>
        </p:spPr>
        <p:txBody>
          <a:bodyPr wrap="none">
            <a:spAutoFit/>
          </a:bodyPr>
          <a:lstStyle/>
          <a:p>
            <a:pPr indent="457200">
              <a:lnSpc>
                <a:spcPct val="107000"/>
              </a:lnSpc>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‘Area’ –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để</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trả</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về</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số</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sz="2000" b="1" dirty="0">
                <a:latin typeface="Times New Roman" panose="02020603050405020304" pitchFamily="18" charset="0"/>
                <a:ea typeface="Calibri" panose="020F0502020204030204" pitchFamily="34" charset="0"/>
                <a:cs typeface="Times New Roman" panose="02020603050405020304" pitchFamily="18" charset="0"/>
              </a:rPr>
              <a:t> pixel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tế</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khu</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vực</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732062" y="2621728"/>
            <a:ext cx="10097963" cy="1080296"/>
          </a:xfrm>
          <a:prstGeom prst="rect">
            <a:avLst/>
          </a:prstGeom>
        </p:spPr>
        <p:txBody>
          <a:bodyPr wrap="square">
            <a:spAutoFit/>
          </a:bodyPr>
          <a:lstStyle/>
          <a:p>
            <a:pPr indent="457200">
              <a:lnSpc>
                <a:spcPct val="107000"/>
              </a:lnSpc>
              <a:spcAft>
                <a:spcPts val="800"/>
              </a:spcAft>
            </a:pP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b="1" dirty="0">
                <a:latin typeface="Times New Roman" panose="02020603050405020304" pitchFamily="18" charset="0"/>
                <a:ea typeface="Calibri" panose="020F0502020204030204" pitchFamily="34" charset="0"/>
                <a:cs typeface="Times New Roman" panose="02020603050405020304" pitchFamily="18" charset="0"/>
              </a:rPr>
              <a:t>‘Centroid’ –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trả</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về</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giá</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trị</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trung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tâm</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khu</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vực</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latin typeface="Times New Roman" panose="02020603050405020304" pitchFamily="18" charset="0"/>
                <a:ea typeface="Calibri" panose="020F0502020204030204" pitchFamily="34" charset="0"/>
                <a:cs typeface="Times New Roman" panose="02020603050405020304" pitchFamily="18" charset="0"/>
              </a:rPr>
              <a:t> ý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rằng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tử</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tiên</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000" b="1" dirty="0">
                <a:latin typeface="Times New Roman" panose="02020603050405020304" pitchFamily="18" charset="0"/>
                <a:ea typeface="Calibri" panose="020F0502020204030204" pitchFamily="34" charset="0"/>
                <a:cs typeface="Times New Roman" panose="02020603050405020304" pitchFamily="18" charset="0"/>
              </a:rPr>
              <a:t> Centroid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là</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tọa</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độ</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ngang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tọa</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độ</a:t>
            </a:r>
            <a:r>
              <a:rPr lang="en-US" sz="2000" b="1" dirty="0">
                <a:latin typeface="Times New Roman" panose="02020603050405020304" pitchFamily="18" charset="0"/>
                <a:ea typeface="Calibri" panose="020F0502020204030204" pitchFamily="34" charset="0"/>
                <a:cs typeface="Times New Roman" panose="02020603050405020304" pitchFamily="18" charset="0"/>
              </a:rPr>
              <a:t> x)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tâm</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khối</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phần</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tử</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thứ</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hai</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là</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tọa</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độ</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thẳng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đứng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hoặc</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tọa</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độ</a:t>
            </a:r>
            <a:r>
              <a:rPr lang="en-US" sz="2000" b="1" dirty="0">
                <a:latin typeface="Times New Roman" panose="02020603050405020304" pitchFamily="18" charset="0"/>
                <a:ea typeface="Calibri" panose="020F0502020204030204" pitchFamily="34" charset="0"/>
                <a:cs typeface="Times New Roman" panose="02020603050405020304" pitchFamily="18" charset="0"/>
              </a:rPr>
              <a:t> y). </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87252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071153" y="147057"/>
            <a:ext cx="9379133" cy="3562795"/>
          </a:xfrm>
          <a:prstGeom prst="rect">
            <a:avLst/>
          </a:prstGeom>
        </p:spPr>
      </p:pic>
      <p:sp>
        <p:nvSpPr>
          <p:cNvPr id="2" name="Rectangle 1"/>
          <p:cNvSpPr/>
          <p:nvPr/>
        </p:nvSpPr>
        <p:spPr>
          <a:xfrm>
            <a:off x="653142" y="4049719"/>
            <a:ext cx="9993085" cy="750975"/>
          </a:xfrm>
          <a:prstGeom prst="rect">
            <a:avLst/>
          </a:prstGeom>
        </p:spPr>
        <p:txBody>
          <a:bodyPr wrap="square">
            <a:spAutoFit/>
          </a:bodyPr>
          <a:lstStyle/>
          <a:p>
            <a:pPr indent="457200">
              <a:lnSpc>
                <a:spcPct val="107000"/>
              </a:lnSpc>
              <a:spcAft>
                <a:spcPts val="800"/>
              </a:spcAft>
            </a:pP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b="1" dirty="0">
                <a:latin typeface="Times New Roman" panose="02020603050405020304" pitchFamily="18" charset="0"/>
                <a:ea typeface="Calibri" panose="020F0502020204030204" pitchFamily="34" charset="0"/>
                <a:cs typeface="Times New Roman" panose="02020603050405020304" pitchFamily="18" charset="0"/>
              </a:rPr>
              <a:t>Thang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Rubic</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có</a:t>
            </a:r>
            <a:r>
              <a:rPr lang="en-US" sz="2000" b="1" dirty="0">
                <a:latin typeface="Times New Roman" panose="02020603050405020304" pitchFamily="18" charset="0"/>
                <a:ea typeface="Calibri" panose="020F0502020204030204" pitchFamily="34" charset="0"/>
                <a:cs typeface="Times New Roman" panose="02020603050405020304" pitchFamily="18" charset="0"/>
              </a:rPr>
              <a:t> 5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hàng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tương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ứng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với</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số</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câu</a:t>
            </a:r>
            <a:r>
              <a:rPr lang="en-US" sz="2000" b="1" dirty="0">
                <a:latin typeface="Times New Roman" panose="02020603050405020304" pitchFamily="18" charset="0"/>
                <a:ea typeface="Calibri" panose="020F0502020204030204" pitchFamily="34" charset="0"/>
                <a:cs typeface="Times New Roman" panose="02020603050405020304" pitchFamily="18" charset="0"/>
              </a:rPr>
              <a:t> (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câu</a:t>
            </a:r>
            <a:r>
              <a:rPr lang="en-US" sz="2000" b="1" dirty="0">
                <a:latin typeface="Times New Roman" panose="02020603050405020304" pitchFamily="18" charset="0"/>
                <a:ea typeface="Calibri" panose="020F0502020204030204" pitchFamily="34" charset="0"/>
                <a:cs typeface="Times New Roman" panose="02020603050405020304" pitchFamily="18" charset="0"/>
              </a:rPr>
              <a:t> 1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câu</a:t>
            </a:r>
            <a:r>
              <a:rPr lang="en-US" sz="2000" b="1" dirty="0">
                <a:latin typeface="Times New Roman" panose="02020603050405020304" pitchFamily="18" charset="0"/>
                <a:ea typeface="Calibri" panose="020F0502020204030204" pitchFamily="34" charset="0"/>
                <a:cs typeface="Times New Roman" panose="02020603050405020304" pitchFamily="18" charset="0"/>
              </a:rPr>
              <a:t> 5 )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hàng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cuối</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cùng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là</a:t>
            </a:r>
            <a:r>
              <a:rPr lang="en-US" sz="2000" b="1" dirty="0">
                <a:latin typeface="Times New Roman" panose="02020603050405020304" pitchFamily="18" charset="0"/>
                <a:ea typeface="Calibri" panose="020F0502020204030204" pitchFamily="34" charset="0"/>
                <a:cs typeface="Times New Roman" panose="02020603050405020304" pitchFamily="18" charset="0"/>
              </a:rPr>
              <a:t> ô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tổng</a:t>
            </a:r>
            <a:r>
              <a:rPr lang="en-US" sz="2000" b="1" dirty="0">
                <a:latin typeface="Times New Roman" panose="02020603050405020304" pitchFamily="18" charset="0"/>
                <a:ea typeface="Calibri" panose="020F0502020204030204" pitchFamily="34" charset="0"/>
                <a:cs typeface="Times New Roman" panose="02020603050405020304" pitchFamily="18" charset="0"/>
              </a:rPr>
              <a:t>  =&gt; Tung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độ</a:t>
            </a:r>
            <a:r>
              <a:rPr lang="en-US" sz="2000" b="1" dirty="0">
                <a:latin typeface="Times New Roman" panose="02020603050405020304" pitchFamily="18" charset="0"/>
                <a:ea typeface="Calibri" panose="020F0502020204030204" pitchFamily="34" charset="0"/>
                <a:cs typeface="Times New Roman" panose="02020603050405020304" pitchFamily="18" charset="0"/>
              </a:rPr>
              <a:t> (y) </a:t>
            </a:r>
            <a:r>
              <a:rPr lang="en-US" sz="2000" b="1" dirty="0" err="1" smtClean="0">
                <a:latin typeface="Times New Roman" panose="02020603050405020304" pitchFamily="18" charset="0"/>
                <a:ea typeface="Calibri" panose="020F0502020204030204" pitchFamily="34" charset="0"/>
                <a:cs typeface="Times New Roman" panose="02020603050405020304" pitchFamily="18" charset="0"/>
              </a:rPr>
              <a:t>giúp</a:t>
            </a: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xác</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định</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câu</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hỏi</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653142" y="5398597"/>
            <a:ext cx="10463349" cy="750975"/>
          </a:xfrm>
          <a:prstGeom prst="rect">
            <a:avLst/>
          </a:prstGeom>
        </p:spPr>
        <p:txBody>
          <a:bodyPr wrap="square">
            <a:spAutoFit/>
          </a:bodyPr>
          <a:lstStyle/>
          <a:p>
            <a:pPr indent="457200">
              <a:lnSpc>
                <a:spcPct val="107000"/>
              </a:lnSpc>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 Thang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Rubic</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gồm</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có</a:t>
            </a:r>
            <a:r>
              <a:rPr lang="en-US" sz="2000" b="1" dirty="0">
                <a:latin typeface="Times New Roman" panose="02020603050405020304" pitchFamily="18" charset="0"/>
                <a:ea typeface="Calibri" panose="020F0502020204030204" pitchFamily="34" charset="0"/>
                <a:cs typeface="Times New Roman" panose="02020603050405020304" pitchFamily="18" charset="0"/>
              </a:rPr>
              <a:t> 5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cột</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tương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ứng</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từ</a:t>
            </a:r>
            <a:r>
              <a:rPr lang="en-US" sz="2000" b="1" dirty="0">
                <a:latin typeface="Times New Roman" panose="02020603050405020304" pitchFamily="18" charset="0"/>
                <a:ea typeface="Calibri" panose="020F0502020204030204" pitchFamily="34" charset="0"/>
                <a:cs typeface="Times New Roman" panose="02020603050405020304" pitchFamily="18" charset="0"/>
              </a:rPr>
              <a:t> 1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2000" b="1" dirty="0">
                <a:latin typeface="Times New Roman" panose="02020603050405020304" pitchFamily="18" charset="0"/>
                <a:ea typeface="Calibri" panose="020F0502020204030204" pitchFamily="34" charset="0"/>
                <a:cs typeface="Times New Roman" panose="02020603050405020304" pitchFamily="18" charset="0"/>
              </a:rPr>
              <a:t> 5 =&gt;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Hoành</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dộ</a:t>
            </a:r>
            <a:r>
              <a:rPr lang="en-US" sz="2000" b="1" dirty="0">
                <a:latin typeface="Times New Roman" panose="02020603050405020304" pitchFamily="18" charset="0"/>
                <a:ea typeface="Calibri" panose="020F0502020204030204" pitchFamily="34" charset="0"/>
                <a:cs typeface="Times New Roman" panose="02020603050405020304" pitchFamily="18" charset="0"/>
              </a:rPr>
              <a:t> (x) </a:t>
            </a:r>
            <a:r>
              <a:rPr lang="en-US" sz="2000" b="1" dirty="0" err="1" smtClean="0">
                <a:latin typeface="Times New Roman" panose="02020603050405020304" pitchFamily="18" charset="0"/>
                <a:ea typeface="Calibri" panose="020F0502020204030204" pitchFamily="34" charset="0"/>
                <a:cs typeface="Times New Roman" panose="02020603050405020304" pitchFamily="18" charset="0"/>
              </a:rPr>
              <a:t>quyết</a:t>
            </a:r>
            <a:r>
              <a:rPr lang="en-US" sz="20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định</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số</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6917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6" y="1816955"/>
            <a:ext cx="11797126" cy="2500320"/>
          </a:xfrm>
          <a:prstGeom prst="rect">
            <a:avLst/>
          </a:prstGeom>
        </p:spPr>
      </p:pic>
      <p:cxnSp>
        <p:nvCxnSpPr>
          <p:cNvPr id="3" name="Straight Arrow Connector 2"/>
          <p:cNvCxnSpPr/>
          <p:nvPr/>
        </p:nvCxnSpPr>
        <p:spPr>
          <a:xfrm flipV="1">
            <a:off x="235132" y="4532812"/>
            <a:ext cx="4493622" cy="39188"/>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561702" y="5645069"/>
                <a:ext cx="1802675" cy="935769"/>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𝒂</m:t>
                      </m:r>
                      <m:r>
                        <a:rPr lang="en-US" sz="3200" b="1" i="1" smtClean="0">
                          <a:latin typeface="Cambria Math" panose="02040503050406030204" pitchFamily="18" charset="0"/>
                        </a:rPr>
                        <m:t>= </m:t>
                      </m:r>
                      <m:f>
                        <m:fPr>
                          <m:ctrlPr>
                            <a:rPr lang="en-US" sz="3200" b="1" i="1" smtClean="0">
                              <a:latin typeface="Cambria Math" panose="02040503050406030204" pitchFamily="18" charset="0"/>
                            </a:rPr>
                          </m:ctrlPr>
                        </m:fPr>
                        <m:num>
                          <m:r>
                            <a:rPr lang="en-US" sz="3200" b="1" i="1" smtClean="0">
                              <a:latin typeface="Cambria Math" panose="02040503050406030204" pitchFamily="18" charset="0"/>
                            </a:rPr>
                            <m:t>𝒙</m:t>
                          </m:r>
                        </m:num>
                        <m:den>
                          <m:r>
                            <a:rPr lang="en-US" sz="3200" b="1" i="1" smtClean="0">
                              <a:latin typeface="Cambria Math" panose="02040503050406030204" pitchFamily="18" charset="0"/>
                            </a:rPr>
                            <m:t>𝒅</m:t>
                          </m:r>
                        </m:den>
                      </m:f>
                    </m:oMath>
                  </m:oMathPara>
                </a14:m>
                <a:endParaRPr lang="en-US" sz="32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561702" y="5645069"/>
                <a:ext cx="1802675" cy="935769"/>
              </a:xfrm>
              <a:prstGeom prst="rect">
                <a:avLst/>
              </a:prstGeom>
              <a:blipFill>
                <a:blip r:embed="rId3"/>
                <a:stretch>
                  <a:fillRect/>
                </a:stretch>
              </a:blipFill>
              <a:ln w="28575"/>
            </p:spPr>
            <p:txBody>
              <a:bodyPr/>
              <a:lstStyle/>
              <a:p>
                <a:r>
                  <a:rPr lang="en-US">
                    <a:noFill/>
                  </a:rPr>
                  <a:t> </a:t>
                </a:r>
              </a:p>
            </p:txBody>
          </p:sp>
        </mc:Fallback>
      </mc:AlternateContent>
      <p:sp>
        <p:nvSpPr>
          <p:cNvPr id="10" name="TextBox 9"/>
          <p:cNvSpPr txBox="1"/>
          <p:nvPr/>
        </p:nvSpPr>
        <p:spPr>
          <a:xfrm>
            <a:off x="4598124" y="5851343"/>
            <a:ext cx="5421086" cy="523220"/>
          </a:xfrm>
          <a:prstGeom prst="rect">
            <a:avLst/>
          </a:prstGeom>
          <a:noFill/>
        </p:spPr>
        <p:txBody>
          <a:bodyPr wrap="square" rtlCol="0">
            <a:spAutoFit/>
          </a:bodyPr>
          <a:lstStyle/>
          <a:p>
            <a:r>
              <a:rPr lang="en-US" sz="2800" b="1" dirty="0" smtClean="0">
                <a:effectLst>
                  <a:outerShdw blurRad="38100" dist="38100" dir="2700000" algn="tl">
                    <a:srgbClr val="000000">
                      <a:alpha val="43137"/>
                    </a:srgbClr>
                  </a:outerShdw>
                </a:effectLst>
              </a:rPr>
              <a:t>So </a:t>
            </a:r>
            <a:r>
              <a:rPr lang="en-US" sz="2800" b="1" dirty="0" err="1" smtClean="0">
                <a:effectLst>
                  <a:outerShdw blurRad="38100" dist="38100" dir="2700000" algn="tl">
                    <a:srgbClr val="000000">
                      <a:alpha val="43137"/>
                    </a:srgbClr>
                  </a:outerShdw>
                </a:effectLst>
              </a:rPr>
              <a:t>sánh</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giá</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trị</a:t>
            </a:r>
            <a:r>
              <a:rPr lang="en-US" sz="2800" b="1" dirty="0" smtClean="0">
                <a:effectLst>
                  <a:outerShdw blurRad="38100" dist="38100" dir="2700000" algn="tl">
                    <a:srgbClr val="000000">
                      <a:alpha val="43137"/>
                    </a:srgbClr>
                  </a:outerShdw>
                </a:effectLst>
              </a:rPr>
              <a:t> a </a:t>
            </a:r>
            <a:r>
              <a:rPr lang="en-US" sz="2800" b="1" dirty="0" err="1" smtClean="0">
                <a:effectLst>
                  <a:outerShdw blurRad="38100" dist="38100" dir="2700000" algn="tl">
                    <a:srgbClr val="000000">
                      <a:alpha val="43137"/>
                    </a:srgbClr>
                  </a:outerShdw>
                </a:effectLst>
              </a:rPr>
              <a:t>với</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cái</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móc</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đã</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đo</a:t>
            </a:r>
            <a:endParaRPr lang="en-US" sz="2800" b="1" dirty="0">
              <a:effectLst>
                <a:outerShdw blurRad="38100" dist="38100" dir="2700000" algn="tl">
                  <a:srgbClr val="000000">
                    <a:alpha val="43137"/>
                  </a:srgbClr>
                </a:outerShdw>
              </a:effectLst>
            </a:endParaRPr>
          </a:p>
        </p:txBody>
      </p:sp>
      <p:cxnSp>
        <p:nvCxnSpPr>
          <p:cNvPr id="11" name="Straight Arrow Connector 10"/>
          <p:cNvCxnSpPr/>
          <p:nvPr/>
        </p:nvCxnSpPr>
        <p:spPr>
          <a:xfrm>
            <a:off x="235132" y="1484812"/>
            <a:ext cx="11771000" cy="69668"/>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2817734" y="5079835"/>
            <a:ext cx="679269" cy="400110"/>
          </a:xfrm>
          <a:prstGeom prst="rect">
            <a:avLst/>
          </a:prstGeom>
          <a:noFill/>
        </p:spPr>
        <p:txBody>
          <a:bodyPr wrap="square" rtlCol="0">
            <a:spAutoFit/>
          </a:bodyPr>
          <a:lstStyle/>
          <a:p>
            <a:r>
              <a:rPr lang="en-US" sz="2000" b="1" dirty="0" smtClean="0">
                <a:solidFill>
                  <a:srgbClr val="FF0000"/>
                </a:solidFill>
              </a:rPr>
              <a:t>0.25</a:t>
            </a:r>
            <a:endParaRPr lang="en-US" sz="2000" b="1" dirty="0">
              <a:solidFill>
                <a:srgbClr val="FF0000"/>
              </a:solidFill>
            </a:endParaRPr>
          </a:p>
        </p:txBody>
      </p:sp>
      <p:sp>
        <p:nvSpPr>
          <p:cNvPr id="14" name="TextBox 13"/>
          <p:cNvSpPr txBox="1"/>
          <p:nvPr/>
        </p:nvSpPr>
        <p:spPr>
          <a:xfrm>
            <a:off x="3789317" y="5065479"/>
            <a:ext cx="679269" cy="400110"/>
          </a:xfrm>
          <a:prstGeom prst="rect">
            <a:avLst/>
          </a:prstGeom>
          <a:noFill/>
        </p:spPr>
        <p:txBody>
          <a:bodyPr wrap="square" rtlCol="0">
            <a:spAutoFit/>
          </a:bodyPr>
          <a:lstStyle/>
          <a:p>
            <a:r>
              <a:rPr lang="en-US" sz="2000" b="1" dirty="0" smtClean="0">
                <a:solidFill>
                  <a:srgbClr val="FF0000"/>
                </a:solidFill>
              </a:rPr>
              <a:t>0.33</a:t>
            </a:r>
            <a:endParaRPr lang="en-US" sz="2000" b="1" dirty="0">
              <a:solidFill>
                <a:srgbClr val="FF0000"/>
              </a:solidFill>
            </a:endParaRPr>
          </a:p>
        </p:txBody>
      </p:sp>
      <p:sp>
        <p:nvSpPr>
          <p:cNvPr id="15" name="TextBox 14"/>
          <p:cNvSpPr txBox="1"/>
          <p:nvPr/>
        </p:nvSpPr>
        <p:spPr>
          <a:xfrm>
            <a:off x="4801688" y="5079835"/>
            <a:ext cx="679269" cy="400110"/>
          </a:xfrm>
          <a:prstGeom prst="rect">
            <a:avLst/>
          </a:prstGeom>
          <a:noFill/>
        </p:spPr>
        <p:txBody>
          <a:bodyPr wrap="square" rtlCol="0">
            <a:spAutoFit/>
          </a:bodyPr>
          <a:lstStyle/>
          <a:p>
            <a:r>
              <a:rPr lang="en-US" sz="2000" b="1" dirty="0" smtClean="0">
                <a:solidFill>
                  <a:srgbClr val="FF0000"/>
                </a:solidFill>
              </a:rPr>
              <a:t>0.41</a:t>
            </a:r>
            <a:endParaRPr lang="en-US" sz="2000" b="1" dirty="0">
              <a:solidFill>
                <a:srgbClr val="FF0000"/>
              </a:solidFill>
            </a:endParaRPr>
          </a:p>
        </p:txBody>
      </p:sp>
      <p:sp>
        <p:nvSpPr>
          <p:cNvPr id="16" name="TextBox 15"/>
          <p:cNvSpPr txBox="1"/>
          <p:nvPr/>
        </p:nvSpPr>
        <p:spPr>
          <a:xfrm>
            <a:off x="5814059" y="5079835"/>
            <a:ext cx="679269" cy="400110"/>
          </a:xfrm>
          <a:prstGeom prst="rect">
            <a:avLst/>
          </a:prstGeom>
          <a:noFill/>
        </p:spPr>
        <p:txBody>
          <a:bodyPr wrap="square" rtlCol="0">
            <a:spAutoFit/>
          </a:bodyPr>
          <a:lstStyle/>
          <a:p>
            <a:r>
              <a:rPr lang="en-US" sz="2000" b="1" dirty="0" smtClean="0">
                <a:solidFill>
                  <a:srgbClr val="FF0000"/>
                </a:solidFill>
              </a:rPr>
              <a:t>0.49</a:t>
            </a:r>
            <a:endParaRPr lang="en-US" sz="2000" b="1" dirty="0">
              <a:solidFill>
                <a:srgbClr val="FF0000"/>
              </a:solidFill>
            </a:endParaRPr>
          </a:p>
        </p:txBody>
      </p:sp>
      <p:sp>
        <p:nvSpPr>
          <p:cNvPr id="17" name="TextBox 16"/>
          <p:cNvSpPr txBox="1"/>
          <p:nvPr/>
        </p:nvSpPr>
        <p:spPr>
          <a:xfrm>
            <a:off x="6776356" y="5065479"/>
            <a:ext cx="679269" cy="400110"/>
          </a:xfrm>
          <a:prstGeom prst="rect">
            <a:avLst/>
          </a:prstGeom>
          <a:noFill/>
        </p:spPr>
        <p:txBody>
          <a:bodyPr wrap="square" rtlCol="0">
            <a:spAutoFit/>
          </a:bodyPr>
          <a:lstStyle/>
          <a:p>
            <a:r>
              <a:rPr lang="en-US" sz="2000" b="1" dirty="0" smtClean="0">
                <a:solidFill>
                  <a:srgbClr val="FF0000"/>
                </a:solidFill>
              </a:rPr>
              <a:t>0.56</a:t>
            </a:r>
            <a:endParaRPr lang="en-US" sz="2000" b="1" dirty="0">
              <a:solidFill>
                <a:srgbClr val="FF0000"/>
              </a:solidFill>
            </a:endParaRPr>
          </a:p>
        </p:txBody>
      </p:sp>
      <p:sp>
        <p:nvSpPr>
          <p:cNvPr id="18" name="TextBox 17"/>
          <p:cNvSpPr txBox="1"/>
          <p:nvPr/>
        </p:nvSpPr>
        <p:spPr>
          <a:xfrm>
            <a:off x="7705997" y="5079835"/>
            <a:ext cx="679269" cy="400110"/>
          </a:xfrm>
          <a:prstGeom prst="rect">
            <a:avLst/>
          </a:prstGeom>
          <a:noFill/>
        </p:spPr>
        <p:txBody>
          <a:bodyPr wrap="square" rtlCol="0">
            <a:spAutoFit/>
          </a:bodyPr>
          <a:lstStyle/>
          <a:p>
            <a:r>
              <a:rPr lang="en-US" sz="2000" b="1" dirty="0" smtClean="0">
                <a:solidFill>
                  <a:srgbClr val="FF0000"/>
                </a:solidFill>
              </a:rPr>
              <a:t>0.64</a:t>
            </a:r>
            <a:endParaRPr lang="en-US" sz="2000" b="1" dirty="0">
              <a:solidFill>
                <a:srgbClr val="FF0000"/>
              </a:solidFill>
            </a:endParaRPr>
          </a:p>
        </p:txBody>
      </p:sp>
      <p:sp>
        <p:nvSpPr>
          <p:cNvPr id="25" name="TextBox 24"/>
          <p:cNvSpPr txBox="1"/>
          <p:nvPr/>
        </p:nvSpPr>
        <p:spPr>
          <a:xfrm>
            <a:off x="5346656" y="1014578"/>
            <a:ext cx="401001" cy="523220"/>
          </a:xfrm>
          <a:prstGeom prst="rect">
            <a:avLst/>
          </a:prstGeom>
          <a:noFill/>
        </p:spPr>
        <p:txBody>
          <a:bodyPr wrap="square" rtlCol="0">
            <a:spAutoFit/>
          </a:bodyPr>
          <a:lstStyle/>
          <a:p>
            <a:r>
              <a:rPr lang="en-US" sz="2800" dirty="0" smtClean="0">
                <a:solidFill>
                  <a:srgbClr val="FF0000"/>
                </a:solidFill>
                <a:latin typeface="Cambria Math" panose="02040503050406030204" pitchFamily="18" charset="0"/>
                <a:ea typeface="Cambria Math" panose="02040503050406030204" pitchFamily="18" charset="0"/>
              </a:rPr>
              <a:t>d</a:t>
            </a:r>
            <a:endParaRPr lang="en-US" sz="2800" dirty="0">
              <a:solidFill>
                <a:srgbClr val="FF0000"/>
              </a:solidFill>
              <a:latin typeface="Cambria Math" panose="02040503050406030204" pitchFamily="18" charset="0"/>
              <a:ea typeface="Cambria Math" panose="02040503050406030204" pitchFamily="18" charset="0"/>
            </a:endParaRPr>
          </a:p>
        </p:txBody>
      </p:sp>
      <p:sp>
        <p:nvSpPr>
          <p:cNvPr id="27" name="TextBox 26"/>
          <p:cNvSpPr txBox="1"/>
          <p:nvPr/>
        </p:nvSpPr>
        <p:spPr>
          <a:xfrm>
            <a:off x="1579515" y="4517426"/>
            <a:ext cx="401001" cy="523220"/>
          </a:xfrm>
          <a:prstGeom prst="rect">
            <a:avLst/>
          </a:prstGeom>
          <a:noFill/>
        </p:spPr>
        <p:txBody>
          <a:bodyPr wrap="square" rtlCol="0">
            <a:spAutoFit/>
          </a:bodyPr>
          <a:lstStyle/>
          <a:p>
            <a:r>
              <a:rPr lang="en-US" sz="2800" dirty="0">
                <a:solidFill>
                  <a:schemeClr val="accent1"/>
                </a:solidFill>
                <a:latin typeface="Cambria Math" panose="02040503050406030204" pitchFamily="18" charset="0"/>
                <a:ea typeface="Cambria Math" panose="02040503050406030204" pitchFamily="18" charset="0"/>
              </a:rPr>
              <a:t>x</a:t>
            </a:r>
          </a:p>
        </p:txBody>
      </p:sp>
      <p:sp>
        <p:nvSpPr>
          <p:cNvPr id="6" name="Rectangle 5"/>
          <p:cNvSpPr/>
          <p:nvPr/>
        </p:nvSpPr>
        <p:spPr>
          <a:xfrm>
            <a:off x="435428" y="210521"/>
            <a:ext cx="10694126" cy="882678"/>
          </a:xfrm>
          <a:prstGeom prst="rect">
            <a:avLst/>
          </a:prstGeom>
        </p:spPr>
        <p:txBody>
          <a:bodyPr wrap="square">
            <a:spAutoFit/>
          </a:bodyPr>
          <a:lstStyle/>
          <a:p>
            <a:pPr indent="457200">
              <a:lnSpc>
                <a:spcPct val="107000"/>
              </a:lnSpc>
              <a:spcAft>
                <a:spcPts val="800"/>
              </a:spcAft>
            </a:pPr>
            <a:r>
              <a:rPr lang="en-US" sz="2400" b="1" dirty="0" err="1" smtClean="0">
                <a:latin typeface="Times New Roman" panose="02020603050405020304" pitchFamily="18" charset="0"/>
                <a:ea typeface="Calibri" panose="020F0502020204030204" pitchFamily="34" charset="0"/>
                <a:cs typeface="Times New Roman" panose="02020603050405020304" pitchFamily="18" charset="0"/>
              </a:rPr>
              <a:t>Xem</a:t>
            </a:r>
            <a:r>
              <a:rPr lang="en-US" sz="24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xét</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giá</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trị</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hoành</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độ</a:t>
            </a:r>
            <a:r>
              <a:rPr lang="en-US" sz="2400" b="1" dirty="0">
                <a:latin typeface="Times New Roman" panose="02020603050405020304" pitchFamily="18" charset="0"/>
                <a:ea typeface="Calibri" panose="020F0502020204030204" pitchFamily="34" charset="0"/>
                <a:cs typeface="Times New Roman" panose="02020603050405020304" pitchFamily="18" charset="0"/>
              </a:rPr>
              <a:t> (x)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tương</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ứng</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để</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suy</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ra</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số</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400" b="1" dirty="0">
                <a:latin typeface="Times New Roman" panose="02020603050405020304" pitchFamily="18" charset="0"/>
                <a:ea typeface="Calibri" panose="020F0502020204030204" pitchFamily="34" charset="0"/>
                <a:cs typeface="Times New Roman" panose="02020603050405020304" pitchFamily="18" charset="0"/>
              </a:rPr>
              <a:t> thang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Rubic</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cần</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latin typeface="Times New Roman" panose="02020603050405020304" pitchFamily="18" charset="0"/>
                <a:ea typeface="Calibri" panose="020F0502020204030204" pitchFamily="34" charset="0"/>
                <a:cs typeface="Times New Roman" panose="02020603050405020304" pitchFamily="18" charset="0"/>
              </a:rPr>
              <a:t>tìm</a:t>
            </a:r>
            <a:r>
              <a:rPr lang="en-US" sz="2000" b="1" dirty="0">
                <a:latin typeface="Times New Roman" panose="02020603050405020304" pitchFamily="18" charset="0"/>
                <a:ea typeface="Calibri" panose="020F0502020204030204" pitchFamily="34" charset="0"/>
                <a:cs typeface="Times New Roman" panose="02020603050405020304" pitchFamily="18" charset="0"/>
              </a:rPr>
              <a:t>.</a:t>
            </a:r>
            <a:endParaRPr lang="en-US" sz="2000" b="1"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8" name="Straight Arrow Connector 7"/>
          <p:cNvCxnSpPr/>
          <p:nvPr/>
        </p:nvCxnSpPr>
        <p:spPr>
          <a:xfrm flipV="1">
            <a:off x="3157368" y="4674808"/>
            <a:ext cx="2177" cy="3510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4128951" y="4678269"/>
            <a:ext cx="2177" cy="3510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5125538" y="4685052"/>
            <a:ext cx="2177" cy="3510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6120632" y="4685052"/>
            <a:ext cx="2177" cy="3510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7115726" y="4674808"/>
            <a:ext cx="2177" cy="3510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V="1">
            <a:off x="8039846" y="4685052"/>
            <a:ext cx="2177" cy="3510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59311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9630" y="1167765"/>
            <a:ext cx="11691528" cy="4762772"/>
          </a:xfrm>
          <a:prstGeom prst="rect">
            <a:avLst/>
          </a:prstGeom>
        </p:spPr>
      </p:pic>
      <p:sp>
        <p:nvSpPr>
          <p:cNvPr id="3" name="TextBox 2"/>
          <p:cNvSpPr txBox="1"/>
          <p:nvPr/>
        </p:nvSpPr>
        <p:spPr>
          <a:xfrm>
            <a:off x="1097279" y="300446"/>
            <a:ext cx="6779623" cy="523220"/>
          </a:xfrm>
          <a:prstGeom prst="rect">
            <a:avLst/>
          </a:prstGeom>
          <a:noFill/>
        </p:spPr>
        <p:txBody>
          <a:bodyPr wrap="square" rtlCol="0">
            <a:spAutoFit/>
          </a:bodyPr>
          <a:lstStyle/>
          <a:p>
            <a:r>
              <a:rPr lang="en-US" sz="2800" b="1" dirty="0" err="1" smtClean="0">
                <a:solidFill>
                  <a:srgbClr val="FF0000"/>
                </a:solidFill>
              </a:rPr>
              <a:t>Kết</a:t>
            </a:r>
            <a:r>
              <a:rPr lang="en-US" sz="2800" b="1" dirty="0" smtClean="0">
                <a:solidFill>
                  <a:srgbClr val="FF0000"/>
                </a:solidFill>
              </a:rPr>
              <a:t> </a:t>
            </a:r>
            <a:r>
              <a:rPr lang="en-US" sz="2800" b="1" dirty="0" err="1" smtClean="0">
                <a:solidFill>
                  <a:srgbClr val="FF0000"/>
                </a:solidFill>
              </a:rPr>
              <a:t>quả</a:t>
            </a:r>
            <a:r>
              <a:rPr lang="en-US" sz="2800" b="1" dirty="0" smtClean="0">
                <a:solidFill>
                  <a:srgbClr val="FF0000"/>
                </a:solidFill>
              </a:rPr>
              <a:t> </a:t>
            </a:r>
            <a:r>
              <a:rPr lang="en-US" sz="2800" b="1" dirty="0" err="1" smtClean="0">
                <a:solidFill>
                  <a:srgbClr val="FF0000"/>
                </a:solidFill>
              </a:rPr>
              <a:t>của</a:t>
            </a:r>
            <a:r>
              <a:rPr lang="en-US" sz="2800" b="1" dirty="0" smtClean="0">
                <a:solidFill>
                  <a:srgbClr val="FF0000"/>
                </a:solidFill>
              </a:rPr>
              <a:t> </a:t>
            </a:r>
            <a:r>
              <a:rPr lang="en-US" sz="2800" b="1" dirty="0" err="1" smtClean="0">
                <a:solidFill>
                  <a:srgbClr val="FF0000"/>
                </a:solidFill>
              </a:rPr>
              <a:t>quá</a:t>
            </a:r>
            <a:r>
              <a:rPr lang="en-US" sz="2800" b="1" dirty="0" smtClean="0">
                <a:solidFill>
                  <a:srgbClr val="FF0000"/>
                </a:solidFill>
              </a:rPr>
              <a:t> </a:t>
            </a:r>
            <a:r>
              <a:rPr lang="en-US" sz="2800" b="1" dirty="0" err="1" smtClean="0">
                <a:solidFill>
                  <a:srgbClr val="FF0000"/>
                </a:solidFill>
              </a:rPr>
              <a:t>trình</a:t>
            </a:r>
            <a:r>
              <a:rPr lang="en-US" sz="2800" b="1" dirty="0" smtClean="0">
                <a:solidFill>
                  <a:srgbClr val="FF0000"/>
                </a:solidFill>
              </a:rPr>
              <a:t> </a:t>
            </a:r>
            <a:r>
              <a:rPr lang="en-US" sz="2800" b="1" dirty="0" err="1" smtClean="0">
                <a:solidFill>
                  <a:srgbClr val="FF0000"/>
                </a:solidFill>
              </a:rPr>
              <a:t>xử</a:t>
            </a:r>
            <a:r>
              <a:rPr lang="en-US" sz="2800" b="1" dirty="0" smtClean="0">
                <a:solidFill>
                  <a:srgbClr val="FF0000"/>
                </a:solidFill>
              </a:rPr>
              <a:t> </a:t>
            </a:r>
            <a:r>
              <a:rPr lang="en-US" sz="2800" b="1" dirty="0" err="1" smtClean="0">
                <a:solidFill>
                  <a:srgbClr val="FF0000"/>
                </a:solidFill>
              </a:rPr>
              <a:t>lý</a:t>
            </a:r>
            <a:r>
              <a:rPr lang="en-US" sz="2800" b="1" dirty="0" smtClean="0">
                <a:solidFill>
                  <a:srgbClr val="FF0000"/>
                </a:solidFill>
              </a:rPr>
              <a:t> </a:t>
            </a:r>
            <a:r>
              <a:rPr lang="en-US" sz="2800" b="1" dirty="0" err="1" smtClean="0">
                <a:solidFill>
                  <a:srgbClr val="FF0000"/>
                </a:solidFill>
              </a:rPr>
              <a:t>khung</a:t>
            </a:r>
            <a:r>
              <a:rPr lang="en-US" sz="2800" b="1" dirty="0" smtClean="0">
                <a:solidFill>
                  <a:srgbClr val="FF0000"/>
                </a:solidFill>
              </a:rPr>
              <a:t> </a:t>
            </a:r>
            <a:r>
              <a:rPr lang="en-US" sz="2800" b="1" dirty="0" err="1" smtClean="0">
                <a:solidFill>
                  <a:srgbClr val="FF0000"/>
                </a:solidFill>
              </a:rPr>
              <a:t>điểm</a:t>
            </a:r>
            <a:r>
              <a:rPr lang="en-US" sz="2800" b="1" dirty="0" smtClean="0">
                <a:solidFill>
                  <a:srgbClr val="FF0000"/>
                </a:solidFill>
              </a:rPr>
              <a:t> </a:t>
            </a:r>
            <a:endParaRPr lang="en-US" sz="2800" b="1" dirty="0">
              <a:solidFill>
                <a:srgbClr val="FF0000"/>
              </a:solidFill>
            </a:endParaRPr>
          </a:p>
        </p:txBody>
      </p:sp>
    </p:spTree>
    <p:extLst>
      <p:ext uri="{BB962C8B-B14F-4D97-AF65-F5344CB8AC3E}">
        <p14:creationId xmlns:p14="http://schemas.microsoft.com/office/powerpoint/2010/main" val="3275113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40" y="253365"/>
            <a:ext cx="3175000" cy="742315"/>
          </a:xfrm>
        </p:spPr>
        <p:txBody>
          <a:bodyPr>
            <a:normAutofit/>
          </a:bodyPr>
          <a:lstStyle/>
          <a:p>
            <a:r>
              <a:rPr lang="en-US" sz="4000" b="1" dirty="0" smtClean="0">
                <a:latin typeface="Times New Roman" panose="02020603050405020304" pitchFamily="18" charset="0"/>
                <a:cs typeface="Times New Roman" panose="02020603050405020304" pitchFamily="18" charset="0"/>
              </a:rPr>
              <a:t>III. CNN</a:t>
            </a:r>
            <a:endParaRPr lang="en-US" sz="4000" b="1" dirty="0">
              <a:latin typeface="Times New Roman" panose="02020603050405020304" pitchFamily="18" charset="0"/>
              <a:cs typeface="Times New Roman" panose="02020603050405020304" pitchFamily="18" charset="0"/>
            </a:endParaRPr>
          </a:p>
        </p:txBody>
      </p:sp>
      <p:pic>
        <p:nvPicPr>
          <p:cNvPr id="5" name="Picture 4" descr="A picture containing map, text&#10;&#10;Description generated with very high confidence">
            <a:extLst>
              <a:ext uri="{FF2B5EF4-FFF2-40B4-BE49-F238E27FC236}">
                <a16:creationId xmlns:a16="http://schemas.microsoft.com/office/drawing/2014/main" id="{61AAC193-C6DE-4175-BCD2-F859C2D5CADD}"/>
              </a:ext>
            </a:extLst>
          </p:cNvPr>
          <p:cNvPicPr/>
          <p:nvPr/>
        </p:nvPicPr>
        <p:blipFill>
          <a:blip r:embed="rId2">
            <a:extLst>
              <a:ext uri="{28A0092B-C50C-407E-A947-70E740481C1C}">
                <a14:useLocalDpi xmlns:a14="http://schemas.microsoft.com/office/drawing/2010/main" val="0"/>
              </a:ext>
            </a:extLst>
          </a:blip>
          <a:stretch>
            <a:fillRect/>
          </a:stretch>
        </p:blipFill>
        <p:spPr>
          <a:xfrm>
            <a:off x="1264920" y="1175384"/>
            <a:ext cx="9850120" cy="4605656"/>
          </a:xfrm>
          <a:prstGeom prst="rect">
            <a:avLst/>
          </a:prstGeom>
        </p:spPr>
      </p:pic>
    </p:spTree>
    <p:extLst>
      <p:ext uri="{BB962C8B-B14F-4D97-AF65-F5344CB8AC3E}">
        <p14:creationId xmlns:p14="http://schemas.microsoft.com/office/powerpoint/2010/main" val="302096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5940" y="1950562"/>
            <a:ext cx="6708140" cy="4168775"/>
          </a:xfrm>
        </p:spPr>
        <p:txBody>
          <a:bodyPr/>
          <a:lstStyle/>
          <a:p>
            <a:pPr algn="just"/>
            <a:r>
              <a:rPr lang="en-US" sz="3200" dirty="0"/>
              <a:t>Convolutional Neural Networks (CNN)  là một mạng neuron sử dụng tích chập (convolution) thay vì nhân ma trận thông thường với ma trận đầu vào. Nó bao gồm một tập hợp các lớp Convolution chồng lên nhau, mỗi một lớp sau khi thông qua các hàm kích hoạt sẽ tạo ra các thông tin trừu tượng hơn cho các lớp tiếp </a:t>
            </a:r>
            <a:r>
              <a:rPr lang="en-US" sz="3200" dirty="0" smtClean="0"/>
              <a:t>theo.</a:t>
            </a:r>
          </a:p>
          <a:p>
            <a:endParaRPr lang="en-US" dirty="0"/>
          </a:p>
        </p:txBody>
      </p:sp>
      <p:sp>
        <p:nvSpPr>
          <p:cNvPr id="7" name="Right Arrow 6"/>
          <p:cNvSpPr/>
          <p:nvPr/>
        </p:nvSpPr>
        <p:spPr>
          <a:xfrm>
            <a:off x="2652871" y="14605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1070133" y="56515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Rectangle 8"/>
          <p:cNvSpPr/>
          <p:nvPr/>
        </p:nvSpPr>
        <p:spPr>
          <a:xfrm>
            <a:off x="762953" y="56515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10" name="Rectangle 9"/>
          <p:cNvSpPr/>
          <p:nvPr/>
        </p:nvSpPr>
        <p:spPr>
          <a:xfrm>
            <a:off x="535940" y="56515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11" name="Rectangle 10"/>
          <p:cNvSpPr/>
          <p:nvPr/>
        </p:nvSpPr>
        <p:spPr>
          <a:xfrm>
            <a:off x="407353" y="56515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12" name="TextBox 11"/>
          <p:cNvSpPr txBox="1"/>
          <p:nvPr/>
        </p:nvSpPr>
        <p:spPr>
          <a:xfrm>
            <a:off x="990362" y="69008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Khái niệm</a:t>
            </a:r>
            <a:endParaRPr lang="en-US" sz="2400" b="1" dirty="0">
              <a:solidFill>
                <a:prstClr val="white"/>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994252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00" y="1784985"/>
            <a:ext cx="7106920" cy="4879975"/>
          </a:xfrm>
        </p:spPr>
        <p:txBody>
          <a:bodyPr>
            <a:normAutofit/>
          </a:bodyPr>
          <a:lstStyle/>
          <a:p>
            <a:pPr algn="just"/>
            <a:r>
              <a:rPr lang="en-US" dirty="0"/>
              <a:t>Trong mô hình mạng neuron thông thường thì mỗi neural đầu vào cho mỗi neural đầu ra trong các lớp tiếp theo. Mô hình này gọi là mạng kết nối đầy đủ (fully connected layer) hay mạng toàn vẹn (affine layer). Còn trong mô hình CNNs thì khác. Các layer liên kết được với nhau thông qua cơ chế convolution. Layer tiếp theo là kết quả convolution từ layer trước đó, nhờ vậy mà ta có được các kết nối cục bộ. Đây chính là ưu điểm đầu tiên của mạng CNN so với mạng neuron thông thường là ANN (Artificial Neural Network)</a:t>
            </a:r>
          </a:p>
          <a:p>
            <a:endParaRPr lang="en-US" dirty="0"/>
          </a:p>
        </p:txBody>
      </p:sp>
      <p:sp>
        <p:nvSpPr>
          <p:cNvPr id="4" name="Right Arrow 3"/>
          <p:cNvSpPr/>
          <p:nvPr/>
        </p:nvSpPr>
        <p:spPr>
          <a:xfrm>
            <a:off x="3360579" y="110161"/>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894725" y="529262"/>
            <a:ext cx="2417436"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587545" y="529262"/>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360532" y="529262"/>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231945" y="529262"/>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814954" y="654199"/>
            <a:ext cx="2568326" cy="461665"/>
          </a:xfrm>
          <a:prstGeom prst="rect">
            <a:avLst/>
          </a:prstGeom>
          <a:noFill/>
        </p:spPr>
        <p:txBody>
          <a:bodyPr wrap="square">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Lớp Convolution</a:t>
            </a:r>
            <a:endParaRPr lang="en-US" sz="2400" b="1" dirty="0">
              <a:solidFill>
                <a:prstClr val="white"/>
              </a:solidFill>
              <a:latin typeface="Times New Roman" pitchFamily="18" charset="0"/>
              <a:ea typeface="+mn-ea"/>
              <a:cs typeface="Times New Roman" pitchFamily="18" charset="0"/>
            </a:endParaRPr>
          </a:p>
        </p:txBody>
      </p:sp>
      <p:pic>
        <p:nvPicPr>
          <p:cNvPr id="10" name="Picture 9"/>
          <p:cNvPicPr/>
          <p:nvPr/>
        </p:nvPicPr>
        <p:blipFill>
          <a:blip r:embed="rId2"/>
          <a:stretch>
            <a:fillRect/>
          </a:stretch>
        </p:blipFill>
        <p:spPr>
          <a:xfrm>
            <a:off x="7461329" y="807937"/>
            <a:ext cx="4598591" cy="3859858"/>
          </a:xfrm>
          <a:prstGeom prst="rect">
            <a:avLst/>
          </a:prstGeom>
        </p:spPr>
      </p:pic>
    </p:spTree>
    <p:extLst>
      <p:ext uri="{BB962C8B-B14F-4D97-AF65-F5344CB8AC3E}">
        <p14:creationId xmlns:p14="http://schemas.microsoft.com/office/powerpoint/2010/main" val="2993985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283845"/>
            <a:ext cx="6497320" cy="569595"/>
          </a:xfrm>
        </p:spPr>
        <p:txBody>
          <a:bodyPr>
            <a:noAutofit/>
          </a:bodyPr>
          <a:lstStyle/>
          <a:p>
            <a:r>
              <a:rPr lang="en-US" sz="3600" b="1" dirty="0" smtClean="0">
                <a:latin typeface="Times New Roman" panose="02020603050405020304" pitchFamily="18" charset="0"/>
                <a:cs typeface="Times New Roman" panose="02020603050405020304" pitchFamily="18" charset="0"/>
              </a:rPr>
              <a:t>I. </a:t>
            </a:r>
            <a:r>
              <a:rPr lang="en-US" sz="3600" b="1" dirty="0" smtClean="0">
                <a:latin typeface="Times New Roman" panose="02020603050405020304" pitchFamily="18" charset="0"/>
                <a:cs typeface="Times New Roman" panose="02020603050405020304" pitchFamily="18" charset="0"/>
              </a:rPr>
              <a:t>SURF</a:t>
            </a:r>
            <a:endParaRPr lang="en-US" sz="3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07221"/>
            <a:ext cx="10058400" cy="4973526"/>
          </a:xfrm>
          <a:prstGeom prst="rect">
            <a:avLst/>
          </a:prstGeom>
        </p:spPr>
      </p:pic>
    </p:spTree>
    <p:extLst>
      <p:ext uri="{BB962C8B-B14F-4D97-AF65-F5344CB8AC3E}">
        <p14:creationId xmlns:p14="http://schemas.microsoft.com/office/powerpoint/2010/main" val="26588884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0840" y="264161"/>
            <a:ext cx="7249160" cy="6441440"/>
          </a:xfrm>
        </p:spPr>
        <p:txBody>
          <a:bodyPr>
            <a:normAutofit/>
          </a:bodyPr>
          <a:lstStyle/>
          <a:p>
            <a:pPr algn="just"/>
            <a:r>
              <a:rPr lang="en-US" dirty="0"/>
              <a:t>Như vậy mỗi neuron ở lớp kế tiếp sinh ra từ kết quả của filter áp đặt lên một vùng ảnh cục bộ của neuron trước đó. Mỗi một lớp được sử dụng các filter khác nhau thông thường có hàng trăm hàng nghìn filter như vậy và kết hợp kết quả của chúng lại. Trong quá trình huấn luyện mạng (traning) CNN tự động học các giá trị qua các lớp filter dựa vào cách thức mà ta thực hiện. Ví dụ trong tác vụ phân lớp ảnh, CNNs sẽ cố gắng tìm ra thông số tối ưu cho các filter tương ứng theo thứ tự raw pixel &gt; edges &gt; shapes &gt; facial &gt; high-level features. Layer cuối cùng được dùng để phân lớp ảnh.</a:t>
            </a:r>
          </a:p>
        </p:txBody>
      </p:sp>
    </p:spTree>
    <p:extLst>
      <p:ext uri="{BB962C8B-B14F-4D97-AF65-F5344CB8AC3E}">
        <p14:creationId xmlns:p14="http://schemas.microsoft.com/office/powerpoint/2010/main" val="3247293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929640" y="257811"/>
            <a:ext cx="5684520" cy="2160270"/>
          </a:xfrm>
          <a:prstGeom prst="rect">
            <a:avLst/>
          </a:prstGeom>
        </p:spPr>
      </p:pic>
      <p:pic>
        <p:nvPicPr>
          <p:cNvPr id="5" name="Picture 4"/>
          <p:cNvPicPr/>
          <p:nvPr/>
        </p:nvPicPr>
        <p:blipFill>
          <a:blip r:embed="rId3"/>
          <a:stretch>
            <a:fillRect/>
          </a:stretch>
        </p:blipFill>
        <p:spPr>
          <a:xfrm>
            <a:off x="929640" y="2418081"/>
            <a:ext cx="5684520" cy="4088765"/>
          </a:xfrm>
          <a:prstGeom prst="rect">
            <a:avLst/>
          </a:prstGeom>
        </p:spPr>
      </p:pic>
    </p:spTree>
    <p:extLst>
      <p:ext uri="{BB962C8B-B14F-4D97-AF65-F5344CB8AC3E}">
        <p14:creationId xmlns:p14="http://schemas.microsoft.com/office/powerpoint/2010/main" val="24622831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720" y="1535996"/>
            <a:ext cx="5969000" cy="5169604"/>
          </a:xfrm>
        </p:spPr>
        <p:txBody>
          <a:bodyPr>
            <a:normAutofit fontScale="85000" lnSpcReduction="20000"/>
          </a:bodyPr>
          <a:lstStyle/>
          <a:p>
            <a:pPr algn="just"/>
            <a:r>
              <a:rPr lang="en-US" dirty="0"/>
              <a:t>Một điểm đáng lưu ý nữa trong quá trình dạy máy học, với máy tính, một hình ảnh trông giống như một mảng hai chiều các điểm ảnh (tưởng tượng nó như một bàn cờ khổng lồ) với một số trong mỗi ô. Trong ví dụ trên, một điểm ảnh có giá trị 1 là trắng, và -1 là đen. Khi so sánh hai hình ảnh, nếu có giá trị điểm ảnh không trùng, thì những ảnh đó đối với máy tính là không khớp. Vì vậy, khi ảnh bị xoay, tịnh tiến hay co dãn, máy tính sẽ khó để so sánh, dẫn tới sai kết quả. Tuy nhiên, do cấu tạo của mạng là số lượng lớn các feature ghép lại với nhau nên nó so sánh hình ảnh theo từng feature. Bằng cách tìm ở mức thô các feature khớp nhau ở cùng vị trí trong hai hình ảnh, CNNs nhìn ra sự tương đồng tốt hơn nhiều so với việc khớp toàn bộ bức ảnh. Đây chính là ưu điểm thứ 2 của mạng CNN</a:t>
            </a:r>
          </a:p>
          <a:p>
            <a:endParaRPr lang="en-US" dirty="0"/>
          </a:p>
        </p:txBody>
      </p:sp>
      <p:pic>
        <p:nvPicPr>
          <p:cNvPr id="4" name="Picture 3" descr="https://viblo.asia/uploads/3072c314-b562-4b33-816e-327d3cfe201b.png"/>
          <p:cNvPicPr/>
          <p:nvPr/>
        </p:nvPicPr>
        <p:blipFill>
          <a:blip r:embed="rId2">
            <a:extLst>
              <a:ext uri="{28A0092B-C50C-407E-A947-70E740481C1C}">
                <a14:useLocalDpi xmlns:a14="http://schemas.microsoft.com/office/drawing/2010/main" val="0"/>
              </a:ext>
            </a:extLst>
          </a:blip>
          <a:srcRect/>
          <a:stretch>
            <a:fillRect/>
          </a:stretch>
        </p:blipFill>
        <p:spPr bwMode="auto">
          <a:xfrm>
            <a:off x="6451601" y="192169"/>
            <a:ext cx="5552024" cy="2085953"/>
          </a:xfrm>
          <a:prstGeom prst="rect">
            <a:avLst/>
          </a:prstGeom>
          <a:noFill/>
          <a:ln>
            <a:noFill/>
          </a:ln>
        </p:spPr>
      </p:pic>
      <p:sp>
        <p:nvSpPr>
          <p:cNvPr id="5" name="Freeform 4"/>
          <p:cNvSpPr/>
          <p:nvPr/>
        </p:nvSpPr>
        <p:spPr>
          <a:xfrm>
            <a:off x="0" y="414315"/>
            <a:ext cx="5094288" cy="895393"/>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a:gsLst>
              <a:gs pos="0">
                <a:schemeClr val="tx1"/>
              </a:gs>
              <a:gs pos="50000">
                <a:schemeClr val="tx1"/>
              </a:gs>
              <a:gs pos="100000">
                <a:schemeClr val="bg1">
                  <a:lumMod val="95000"/>
                </a:schemeClr>
              </a:gs>
            </a:gsLst>
            <a:lin ang="108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6" name="Group 6"/>
          <p:cNvGrpSpPr>
            <a:grpSpLocks/>
          </p:cNvGrpSpPr>
          <p:nvPr/>
        </p:nvGrpSpPr>
        <p:grpSpPr bwMode="auto">
          <a:xfrm>
            <a:off x="4487863" y="0"/>
            <a:ext cx="676320" cy="1235146"/>
            <a:chOff x="4476750" y="1056604"/>
            <a:chExt cx="661988" cy="1815184"/>
          </a:xfrm>
          <a:solidFill>
            <a:schemeClr val="tx1"/>
          </a:solidFill>
        </p:grpSpPr>
        <p:sp>
          <p:nvSpPr>
            <p:cNvPr id="7" name="Freeform 6"/>
            <p:cNvSpPr/>
            <p:nvPr/>
          </p:nvSpPr>
          <p:spPr>
            <a:xfrm>
              <a:off x="4476750" y="1166183"/>
              <a:ext cx="661988" cy="1705605"/>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p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Freeform 7"/>
            <p:cNvSpPr/>
            <p:nvPr/>
          </p:nvSpPr>
          <p:spPr>
            <a:xfrm>
              <a:off x="4648200" y="1056604"/>
              <a:ext cx="400051" cy="166750"/>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9" name="Rectangle 89"/>
          <p:cNvSpPr>
            <a:spLocks noChangeArrowheads="1"/>
          </p:cNvSpPr>
          <p:nvPr/>
        </p:nvSpPr>
        <p:spPr bwMode="auto">
          <a:xfrm>
            <a:off x="1357313" y="441859"/>
            <a:ext cx="2620962" cy="769441"/>
          </a:xfrm>
          <a:prstGeom prst="rect">
            <a:avLst/>
          </a:prstGeom>
          <a:noFill/>
          <a:ln w="9525">
            <a:noFill/>
            <a:miter lim="800000"/>
            <a:headEnd/>
            <a:tailEnd/>
          </a:ln>
        </p:spPr>
        <p:txBody>
          <a:bodyPr anchor="ctr">
            <a:spAutoFit/>
          </a:bodyPr>
          <a:lstStyle/>
          <a:p>
            <a:pPr fontAlgn="auto">
              <a:spcBef>
                <a:spcPts val="0"/>
              </a:spcBef>
              <a:spcAft>
                <a:spcPts val="0"/>
              </a:spcAft>
              <a:defRPr/>
            </a:pPr>
            <a:r>
              <a:rPr lang="en-US" sz="4400" dirty="0" smtClean="0">
                <a:solidFill>
                  <a:schemeClr val="bg1"/>
                </a:solidFill>
                <a:cs typeface="Arial" pitchFamily="34" charset="0"/>
              </a:rPr>
              <a:t>Ưu điểm</a:t>
            </a:r>
            <a:endParaRPr lang="en-US" sz="4400" dirty="0">
              <a:solidFill>
                <a:schemeClr val="bg1"/>
              </a:solidFill>
              <a:cs typeface="Arial" pitchFamily="34" charset="0"/>
            </a:endParaRPr>
          </a:p>
        </p:txBody>
      </p:sp>
      <p:pic>
        <p:nvPicPr>
          <p:cNvPr id="10" name="Picture 9" descr="cnn3.png"/>
          <p:cNvPicPr/>
          <p:nvPr/>
        </p:nvPicPr>
        <p:blipFill>
          <a:blip r:embed="rId3">
            <a:extLst>
              <a:ext uri="{28A0092B-C50C-407E-A947-70E740481C1C}">
                <a14:useLocalDpi xmlns:a14="http://schemas.microsoft.com/office/drawing/2010/main" val="0"/>
              </a:ext>
            </a:extLst>
          </a:blip>
          <a:srcRect/>
          <a:stretch>
            <a:fillRect/>
          </a:stretch>
        </p:blipFill>
        <p:spPr bwMode="auto">
          <a:xfrm>
            <a:off x="6451601" y="2786062"/>
            <a:ext cx="5638800" cy="2891155"/>
          </a:xfrm>
          <a:prstGeom prst="rect">
            <a:avLst/>
          </a:prstGeom>
          <a:noFill/>
          <a:ln>
            <a:noFill/>
          </a:ln>
        </p:spPr>
      </p:pic>
    </p:spTree>
    <p:extLst>
      <p:ext uri="{BB962C8B-B14F-4D97-AF65-F5344CB8AC3E}">
        <p14:creationId xmlns:p14="http://schemas.microsoft.com/office/powerpoint/2010/main" val="21868601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5307"/>
            <a:ext cx="10515600" cy="5571656"/>
          </a:xfrm>
        </p:spPr>
        <p:txBody>
          <a:bodyPr/>
          <a:lstStyle/>
          <a:p>
            <a:r>
              <a:rPr lang="vi-VN" dirty="0"/>
              <a:t>Mạng Nơ-ron truyền thống (Neural Network) hoạt động không thực sự hiệu quả với dữ liệu đầu vào là hình ảnh</a:t>
            </a:r>
            <a:r>
              <a:rPr lang="vi-VN" dirty="0" smtClean="0"/>
              <a:t>.</a:t>
            </a:r>
            <a:endParaRPr lang="en-US" dirty="0" smtClean="0"/>
          </a:p>
          <a:p>
            <a:r>
              <a:rPr lang="vi-VN" dirty="0" smtClean="0"/>
              <a:t>Nếu </a:t>
            </a:r>
            <a:r>
              <a:rPr lang="vi-VN" dirty="0"/>
              <a:t>kích thước ảnh tăng lên 1000×100001000×10000, chúng ta có 33 triệu (3M3M) thuộc tính cho mỗi ảnh đầu vào. Nếu sử dụng mạng liên kết đầy đủ (</a:t>
            </a:r>
            <a:r>
              <a:rPr lang="vi-VN" i="1" dirty="0"/>
              <a:t>fully connected NN</a:t>
            </a:r>
            <a:r>
              <a:rPr lang="vi-VN" dirty="0"/>
              <a:t>) và giả sử lớp thứ 2 có 10001000 thành phần (units/ neurons), ma trận trọng số sẽ có kích thước 1000×3M1000×3M tương đương với 3B3Btrọng số cần huấn luyện (learning). </a:t>
            </a:r>
            <a:endParaRPr lang="en-US" dirty="0" smtClean="0"/>
          </a:p>
          <a:p>
            <a:r>
              <a:rPr lang="en-US" dirty="0" smtClean="0"/>
              <a:t>Tốc độ tính toán </a:t>
            </a:r>
            <a:r>
              <a:rPr lang="en-US" dirty="0" smtClean="0"/>
              <a:t>thấp.</a:t>
            </a:r>
            <a:endParaRPr lang="en-US" dirty="0" smtClean="0"/>
          </a:p>
          <a:p>
            <a:r>
              <a:rPr lang="en-US" dirty="0" err="1" smtClean="0"/>
              <a:t>Mạng</a:t>
            </a:r>
            <a:r>
              <a:rPr lang="en-US" dirty="0" smtClean="0"/>
              <a:t> CNN do </a:t>
            </a:r>
            <a:r>
              <a:rPr lang="en-US" dirty="0" err="1" smtClean="0"/>
              <a:t>chỉ</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cục</a:t>
            </a:r>
            <a:r>
              <a:rPr lang="en-US" dirty="0" smtClean="0"/>
              <a:t> </a:t>
            </a:r>
            <a:r>
              <a:rPr lang="en-US" dirty="0" err="1" smtClean="0"/>
              <a:t>bộ</a:t>
            </a:r>
            <a:r>
              <a:rPr lang="en-US" dirty="0" smtClean="0"/>
              <a:t> </a:t>
            </a:r>
            <a:r>
              <a:rPr lang="en-US" dirty="0" err="1" smtClean="0"/>
              <a:t>và</a:t>
            </a:r>
            <a:r>
              <a:rPr lang="en-US" dirty="0" smtClean="0"/>
              <a:t> </a:t>
            </a:r>
            <a:r>
              <a:rPr lang="en-US" dirty="0" err="1" smtClean="0"/>
              <a:t>dùng</a:t>
            </a:r>
            <a:r>
              <a:rPr lang="en-US" dirty="0" smtClean="0"/>
              <a:t> </a:t>
            </a:r>
            <a:r>
              <a:rPr lang="en-US" dirty="0" err="1" smtClean="0"/>
              <a:t>chung</a:t>
            </a:r>
            <a:r>
              <a:rPr lang="en-US" dirty="0" smtClean="0"/>
              <a:t> </a:t>
            </a:r>
            <a:r>
              <a:rPr lang="en-US" dirty="0" err="1" smtClean="0"/>
              <a:t>kerner</a:t>
            </a:r>
            <a:r>
              <a:rPr lang="en-US" dirty="0" smtClean="0"/>
              <a:t> </a:t>
            </a:r>
            <a:r>
              <a:rPr lang="en-US" dirty="0" err="1" smtClean="0"/>
              <a:t>nên</a:t>
            </a:r>
            <a:r>
              <a:rPr lang="en-US" dirty="0" smtClean="0"/>
              <a:t> </a:t>
            </a:r>
            <a:r>
              <a:rPr lang="en-US" dirty="0" err="1" smtClean="0"/>
              <a:t>bộ</a:t>
            </a:r>
            <a:r>
              <a:rPr lang="en-US" dirty="0" smtClean="0"/>
              <a:t> </a:t>
            </a:r>
            <a:r>
              <a:rPr lang="en-US" dirty="0" err="1" smtClean="0"/>
              <a:t>tham</a:t>
            </a:r>
            <a:r>
              <a:rPr lang="en-US" dirty="0" smtClean="0"/>
              <a:t> </a:t>
            </a:r>
            <a:r>
              <a:rPr lang="en-US" dirty="0" err="1" smtClean="0"/>
              <a:t>số</a:t>
            </a:r>
            <a:r>
              <a:rPr lang="en-US" dirty="0" smtClean="0"/>
              <a:t> </a:t>
            </a:r>
            <a:r>
              <a:rPr lang="en-US" dirty="0" err="1" smtClean="0"/>
              <a:t>nhỏ</a:t>
            </a:r>
            <a:r>
              <a:rPr lang="en-US" dirty="0" smtClean="0"/>
              <a:t> </a:t>
            </a:r>
            <a:r>
              <a:rPr lang="en-US" dirty="0" err="1" smtClean="0"/>
              <a:t>hơn</a:t>
            </a:r>
            <a:r>
              <a:rPr lang="en-US" dirty="0" smtClean="0"/>
              <a:t> </a:t>
            </a:r>
            <a:r>
              <a:rPr lang="en-US" dirty="0" err="1" smtClean="0"/>
              <a:t>rất</a:t>
            </a:r>
            <a:r>
              <a:rPr lang="en-US" dirty="0" smtClean="0"/>
              <a:t> </a:t>
            </a:r>
            <a:r>
              <a:rPr lang="en-US" dirty="0" err="1" smtClean="0"/>
              <a:t>nhiều</a:t>
            </a:r>
            <a:endParaRPr lang="en-US" dirty="0" smtClean="0"/>
          </a:p>
          <a:p>
            <a:pPr marL="0" indent="0">
              <a:buNone/>
            </a:pPr>
            <a:endParaRPr lang="en-US" dirty="0"/>
          </a:p>
        </p:txBody>
      </p:sp>
    </p:spTree>
    <p:extLst>
      <p:ext uri="{BB962C8B-B14F-4D97-AF65-F5344CB8AC3E}">
        <p14:creationId xmlns:p14="http://schemas.microsoft.com/office/powerpoint/2010/main" val="481396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4680" y="372745"/>
            <a:ext cx="8387080" cy="4351338"/>
          </a:xfrm>
        </p:spPr>
        <p:txBody>
          <a:bodyPr/>
          <a:lstStyle/>
          <a:p>
            <a:pPr algn="just"/>
            <a:r>
              <a:rPr lang="en-US" dirty="0"/>
              <a:t>Ngoài các layer chứa feature, có một số layer khác như pooling/subsampling layer dùng để chắt lọc lại các thông tin hữu ích hơn (loại bỏ các thông tin nhiễu).</a:t>
            </a:r>
          </a:p>
          <a:p>
            <a:endParaRPr lang="en-US" dirty="0"/>
          </a:p>
        </p:txBody>
      </p:sp>
      <p:pic>
        <p:nvPicPr>
          <p:cNvPr id="4" name="Picture 3" descr="HÃ¬nh áº£nh cÃ³ liÃªn quan"/>
          <p:cNvPicPr/>
          <p:nvPr/>
        </p:nvPicPr>
        <p:blipFill>
          <a:blip r:embed="rId2">
            <a:extLst>
              <a:ext uri="{28A0092B-C50C-407E-A947-70E740481C1C}">
                <a14:useLocalDpi xmlns:a14="http://schemas.microsoft.com/office/drawing/2010/main" val="0"/>
              </a:ext>
            </a:extLst>
          </a:blip>
          <a:srcRect/>
          <a:stretch>
            <a:fillRect/>
          </a:stretch>
        </p:blipFill>
        <p:spPr bwMode="auto">
          <a:xfrm>
            <a:off x="801687" y="2007552"/>
            <a:ext cx="6950393" cy="4078288"/>
          </a:xfrm>
          <a:prstGeom prst="rect">
            <a:avLst/>
          </a:prstGeom>
          <a:noFill/>
          <a:ln>
            <a:noFill/>
          </a:ln>
        </p:spPr>
      </p:pic>
    </p:spTree>
    <p:extLst>
      <p:ext uri="{BB962C8B-B14F-4D97-AF65-F5344CB8AC3E}">
        <p14:creationId xmlns:p14="http://schemas.microsoft.com/office/powerpoint/2010/main" val="41764169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354" y="1679575"/>
            <a:ext cx="7212965" cy="4965065"/>
          </a:xfrm>
        </p:spPr>
        <p:txBody>
          <a:bodyPr>
            <a:normAutofit lnSpcReduction="10000"/>
          </a:bodyPr>
          <a:lstStyle/>
          <a:p>
            <a:pPr algn="just"/>
            <a:r>
              <a:rPr lang="en-US" dirty="0"/>
              <a:t>Một công cụ mạnh mẽ khác mà CNNs sử dụng được gọi là pooling. Mục đích của pooling rất đơn giản, nó làm giảm số dữ liệu mà ta cần phải tính toán, từ đó giảm thời gian tính toán, tránh overfitting. Loại pooling ta thường gặp nhất là max pooling, lấy giá trị lớn nhất trong một pooling window. Pooling hoạt động gần giống với convolution, nó cũng có 1 cửa sổ trượt gọi là pooling window, cửa sổ này trượt qua từng giá trị của ma trận dữ liệu đầu vào (thường là các feature map trong convolutional layer), chọn ra một giá trị từ các gía trị nằm trong cửa sổ trượt (với max pooling ta sẽ lấy giá trị lớn nhất).</a:t>
            </a:r>
          </a:p>
          <a:p>
            <a:endParaRPr lang="en-US" dirty="0"/>
          </a:p>
        </p:txBody>
      </p:sp>
      <p:sp>
        <p:nvSpPr>
          <p:cNvPr id="4" name="Right Arrow 3"/>
          <p:cNvSpPr/>
          <p:nvPr/>
        </p:nvSpPr>
        <p:spPr>
          <a:xfrm>
            <a:off x="2337911" y="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755173" y="41910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447993" y="41910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220980" y="41910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92393" y="41910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675402" y="54403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Pooling</a:t>
            </a:r>
            <a:endParaRPr lang="en-US" sz="2400" b="1" dirty="0">
              <a:solidFill>
                <a:prstClr val="white"/>
              </a:solidFill>
              <a:latin typeface="Times New Roman" pitchFamily="18" charset="0"/>
              <a:ea typeface="+mn-ea"/>
              <a:cs typeface="Times New Roman" pitchFamily="18" charset="0"/>
            </a:endParaRPr>
          </a:p>
        </p:txBody>
      </p:sp>
      <p:pic>
        <p:nvPicPr>
          <p:cNvPr id="10" name="Picture 9">
            <a:extLst>
              <a:ext uri="{FF2B5EF4-FFF2-40B4-BE49-F238E27FC236}">
                <a16:creationId xmlns:a16="http://schemas.microsoft.com/office/drawing/2014/main" id="{C65D805D-FB4F-461E-8D12-D1B4004E0F6F}"/>
              </a:ext>
            </a:extLst>
          </p:cNvPr>
          <p:cNvPicPr/>
          <p:nvPr/>
        </p:nvPicPr>
        <p:blipFill>
          <a:blip r:embed="rId2">
            <a:extLst>
              <a:ext uri="{28A0092B-C50C-407E-A947-70E740481C1C}">
                <a14:useLocalDpi xmlns:a14="http://schemas.microsoft.com/office/drawing/2010/main" val="0"/>
              </a:ext>
            </a:extLst>
          </a:blip>
          <a:stretch>
            <a:fillRect/>
          </a:stretch>
        </p:blipFill>
        <p:spPr>
          <a:xfrm>
            <a:off x="7850662" y="839787"/>
            <a:ext cx="4056858" cy="3051493"/>
          </a:xfrm>
          <a:prstGeom prst="rect">
            <a:avLst/>
          </a:prstGeom>
        </p:spPr>
      </p:pic>
    </p:spTree>
    <p:extLst>
      <p:ext uri="{BB962C8B-B14F-4D97-AF65-F5344CB8AC3E}">
        <p14:creationId xmlns:p14="http://schemas.microsoft.com/office/powerpoint/2010/main" val="40013113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Fully connected </a:t>
            </a:r>
            <a:r>
              <a:rPr lang="en-US" dirty="0" err="1"/>
              <a:t>là</a:t>
            </a:r>
            <a:r>
              <a:rPr lang="en-US" dirty="0"/>
              <a:t> </a:t>
            </a:r>
            <a:r>
              <a:rPr lang="en-US" dirty="0" err="1"/>
              <a:t>lớp</a:t>
            </a:r>
            <a:r>
              <a:rPr lang="en-US" dirty="0"/>
              <a:t> </a:t>
            </a:r>
            <a:r>
              <a:rPr lang="en-US" dirty="0" err="1"/>
              <a:t>cuối</a:t>
            </a:r>
            <a:r>
              <a:rPr lang="en-US" dirty="0"/>
              <a:t> </a:t>
            </a:r>
            <a:r>
              <a:rPr lang="en-US" dirty="0" err="1"/>
              <a:t>cùng</a:t>
            </a:r>
            <a:r>
              <a:rPr lang="en-US" dirty="0"/>
              <a:t> </a:t>
            </a:r>
            <a:r>
              <a:rPr lang="en-US" dirty="0" err="1"/>
              <a:t>của</a:t>
            </a:r>
            <a:r>
              <a:rPr lang="en-US" dirty="0"/>
              <a:t> </a:t>
            </a:r>
            <a:r>
              <a:rPr lang="en-US" dirty="0" err="1"/>
              <a:t>mạng</a:t>
            </a:r>
            <a:r>
              <a:rPr lang="en-US" dirty="0"/>
              <a:t> </a:t>
            </a:r>
            <a:r>
              <a:rPr lang="en-US" dirty="0" smtClean="0"/>
              <a:t>CNN</a:t>
            </a:r>
          </a:p>
          <a:p>
            <a:r>
              <a:rPr lang="en-US" dirty="0" err="1" smtClean="0"/>
              <a:t>Thường</a:t>
            </a:r>
            <a:r>
              <a:rPr lang="en-US" dirty="0"/>
              <a:t> </a:t>
            </a:r>
            <a:r>
              <a:rPr lang="en-US" dirty="0" err="1" smtClean="0"/>
              <a:t>sử</a:t>
            </a:r>
            <a:r>
              <a:rPr lang="en-US" dirty="0" smtClean="0"/>
              <a:t> </a:t>
            </a:r>
            <a:r>
              <a:rPr lang="en-US" dirty="0" err="1" smtClean="0"/>
              <a:t>dụng</a:t>
            </a:r>
            <a:r>
              <a:rPr lang="en-US" dirty="0" smtClean="0"/>
              <a:t> 2 </a:t>
            </a:r>
            <a:r>
              <a:rPr lang="en-US" dirty="0" err="1" smtClean="0"/>
              <a:t>lớp</a:t>
            </a:r>
            <a:r>
              <a:rPr lang="en-US" dirty="0" smtClean="0"/>
              <a:t> Fully connected</a:t>
            </a:r>
          </a:p>
          <a:p>
            <a:r>
              <a:rPr lang="en-US" dirty="0" err="1" smtClean="0"/>
              <a:t>Một</a:t>
            </a:r>
            <a:r>
              <a:rPr lang="en-US" dirty="0" smtClean="0"/>
              <a:t> </a:t>
            </a:r>
            <a:r>
              <a:rPr lang="en-US" dirty="0" err="1" smtClean="0"/>
              <a:t>lớp</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chuyển</a:t>
            </a:r>
            <a:r>
              <a:rPr lang="en-US" dirty="0" smtClean="0"/>
              <a:t> </a:t>
            </a:r>
            <a:r>
              <a:rPr lang="en-US" dirty="0" err="1" smtClean="0"/>
              <a:t>đổi</a:t>
            </a:r>
            <a:r>
              <a:rPr lang="en-US" dirty="0" smtClean="0"/>
              <a:t> </a:t>
            </a:r>
            <a:r>
              <a:rPr lang="en-US" dirty="0" err="1" smtClean="0"/>
              <a:t>từ</a:t>
            </a:r>
            <a:r>
              <a:rPr lang="en-US" dirty="0" smtClean="0"/>
              <a:t> ma </a:t>
            </a:r>
            <a:r>
              <a:rPr lang="en-US" dirty="0" err="1" smtClean="0"/>
              <a:t>trận</a:t>
            </a:r>
            <a:r>
              <a:rPr lang="en-US" dirty="0" smtClean="0"/>
              <a:t> 3D, 2D sang </a:t>
            </a:r>
            <a:r>
              <a:rPr lang="en-US" dirty="0" err="1" smtClean="0"/>
              <a:t>vecto</a:t>
            </a:r>
            <a:r>
              <a:rPr lang="en-US" dirty="0" smtClean="0"/>
              <a:t> </a:t>
            </a:r>
            <a:r>
              <a:rPr lang="en-US" dirty="0" err="1" smtClean="0"/>
              <a:t>phẳng</a:t>
            </a:r>
            <a:endParaRPr lang="en-US" dirty="0" smtClean="0"/>
          </a:p>
          <a:p>
            <a:r>
              <a:rPr lang="en-US" dirty="0" err="1" smtClean="0"/>
              <a:t>Một</a:t>
            </a:r>
            <a:r>
              <a:rPr lang="en-US" dirty="0" smtClean="0"/>
              <a:t> </a:t>
            </a:r>
            <a:r>
              <a:rPr lang="en-US" dirty="0" err="1" smtClean="0"/>
              <a:t>lớp</a:t>
            </a:r>
            <a:r>
              <a:rPr lang="en-US" dirty="0" smtClean="0"/>
              <a:t> </a:t>
            </a:r>
            <a:r>
              <a:rPr lang="en-US" dirty="0" err="1" smtClean="0"/>
              <a:t>để</a:t>
            </a:r>
            <a:r>
              <a:rPr lang="en-US" dirty="0" smtClean="0"/>
              <a:t> </a:t>
            </a:r>
            <a:r>
              <a:rPr lang="en-US" dirty="0" err="1" smtClean="0"/>
              <a:t>nối</a:t>
            </a:r>
            <a:r>
              <a:rPr lang="en-US" dirty="0" smtClean="0"/>
              <a:t> </a:t>
            </a:r>
            <a:r>
              <a:rPr lang="en-US" dirty="0" err="1" smtClean="0"/>
              <a:t>đến</a:t>
            </a:r>
            <a:r>
              <a:rPr lang="en-US" dirty="0" smtClean="0"/>
              <a:t> </a:t>
            </a:r>
            <a:r>
              <a:rPr lang="en-US" dirty="0" err="1" smtClean="0"/>
              <a:t>các</a:t>
            </a:r>
            <a:r>
              <a:rPr lang="en-US" dirty="0" smtClean="0"/>
              <a:t> </a:t>
            </a:r>
            <a:r>
              <a:rPr lang="en-US" dirty="0" err="1" smtClean="0"/>
              <a:t>ngõ</a:t>
            </a:r>
            <a:r>
              <a:rPr lang="en-US" dirty="0" smtClean="0"/>
              <a:t> </a:t>
            </a:r>
            <a:r>
              <a:rPr lang="en-US" dirty="0" err="1" smtClean="0"/>
              <a:t>ra</a:t>
            </a:r>
            <a:r>
              <a:rPr lang="en-US" dirty="0" smtClean="0"/>
              <a:t> </a:t>
            </a:r>
            <a:r>
              <a:rPr lang="en-US" dirty="0" err="1" smtClean="0"/>
              <a:t>mong</a:t>
            </a:r>
            <a:r>
              <a:rPr lang="en-US" dirty="0" smtClean="0"/>
              <a:t> </a:t>
            </a:r>
            <a:r>
              <a:rPr lang="en-US" dirty="0" err="1" smtClean="0"/>
              <a:t>muốn</a:t>
            </a:r>
            <a:endParaRPr lang="en-US" dirty="0" smtClean="0"/>
          </a:p>
          <a:p>
            <a:pPr marL="0" indent="0">
              <a:buNone/>
            </a:pPr>
            <a:endParaRPr lang="en-US" dirty="0" smtClean="0"/>
          </a:p>
          <a:p>
            <a:pPr marL="0" indent="0">
              <a:buNone/>
            </a:pPr>
            <a:endParaRPr lang="en-US" dirty="0"/>
          </a:p>
        </p:txBody>
      </p:sp>
      <p:sp>
        <p:nvSpPr>
          <p:cNvPr id="4" name="Right Arrow 3"/>
          <p:cNvSpPr/>
          <p:nvPr/>
        </p:nvSpPr>
        <p:spPr>
          <a:xfrm>
            <a:off x="3701156" y="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755172" y="419100"/>
            <a:ext cx="2897567"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447993" y="41910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220980" y="41910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92393" y="41910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675401" y="544037"/>
            <a:ext cx="2977339" cy="461665"/>
          </a:xfrm>
          <a:prstGeom prst="rect">
            <a:avLst/>
          </a:prstGeom>
          <a:noFill/>
        </p:spPr>
        <p:txBody>
          <a:bodyPr wrap="square">
            <a:spAutoFit/>
          </a:bodyPr>
          <a:lstStyle/>
          <a:p>
            <a:pPr algn="ctr" fontAlgn="auto">
              <a:spcBef>
                <a:spcPts val="0"/>
              </a:spcBef>
              <a:spcAft>
                <a:spcPts val="0"/>
              </a:spcAft>
              <a:defRPr/>
            </a:pPr>
            <a:r>
              <a:rPr lang="en-US" sz="2400" b="1" dirty="0" smtClean="0">
                <a:solidFill>
                  <a:prstClr val="white"/>
                </a:solidFill>
                <a:latin typeface="Times New Roman" pitchFamily="18" charset="0"/>
                <a:cs typeface="Times New Roman" pitchFamily="18" charset="0"/>
              </a:rPr>
              <a:t>Fully-</a:t>
            </a:r>
            <a:r>
              <a:rPr lang="en-US" sz="2400" b="1" dirty="0" err="1" smtClean="0">
                <a:solidFill>
                  <a:prstClr val="white"/>
                </a:solidFill>
                <a:latin typeface="Times New Roman" pitchFamily="18" charset="0"/>
                <a:cs typeface="Times New Roman" pitchFamily="18" charset="0"/>
              </a:rPr>
              <a:t>Conected</a:t>
            </a:r>
            <a:endParaRPr lang="en-US" sz="2400" b="1" dirty="0">
              <a:solidFill>
                <a:prstClr val="white"/>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5370136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354" y="1679575"/>
            <a:ext cx="7212965" cy="4965065"/>
          </a:xfrm>
        </p:spPr>
        <p:txBody>
          <a:bodyPr>
            <a:normAutofit/>
          </a:bodyPr>
          <a:lstStyle/>
          <a:p>
            <a:r>
              <a:rPr lang="en-US" dirty="0"/>
              <a:t>Do những đặc tính thuận lợi của mạng CNN như bất biến với phép quay, tịnh tiến,… Nhóm quyết định sử dụng mạng CNN cho thuật toán nhận dạng MSSV và điểm tổng trong bài kiểm tra.</a:t>
            </a:r>
          </a:p>
          <a:p>
            <a:r>
              <a:rPr lang="en-US" dirty="0"/>
              <a:t>Ảnh đầu vào gồm tập train 10 nhãn tương ứng số 0-&gt; 9, mỗi nhãn 951 mẫu. tổng cộng 9510 mẫu. Tập test mỗi nhãn có 50 mẫu, tổng cộng 500 mẫu. Các mẫu tương ứng là ảnh 28x28 của các số từ 0-&gt;9 với đủ hình dạng và góc xoay</a:t>
            </a:r>
          </a:p>
          <a:p>
            <a:endParaRPr lang="en-US" dirty="0"/>
          </a:p>
        </p:txBody>
      </p:sp>
      <p:sp>
        <p:nvSpPr>
          <p:cNvPr id="4" name="Right Arrow 3"/>
          <p:cNvSpPr/>
          <p:nvPr/>
        </p:nvSpPr>
        <p:spPr>
          <a:xfrm>
            <a:off x="2337911" y="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755173" y="41910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447993" y="41910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220980" y="41910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92393" y="41910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675402" y="429478"/>
            <a:ext cx="1693863" cy="830997"/>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cs typeface="Times New Roman" pitchFamily="18" charset="0"/>
              </a:rPr>
              <a:t>Ứng dụng </a:t>
            </a:r>
          </a:p>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CNN</a:t>
            </a:r>
            <a:endParaRPr lang="en-US" sz="2400" b="1" dirty="0">
              <a:solidFill>
                <a:prstClr val="white"/>
              </a:solidFill>
              <a:latin typeface="Times New Roman" pitchFamily="18" charset="0"/>
              <a:ea typeface="+mn-ea"/>
              <a:cs typeface="Times New Roman" pitchFamily="18" charset="0"/>
            </a:endParaRPr>
          </a:p>
        </p:txBody>
      </p:sp>
      <p:pic>
        <p:nvPicPr>
          <p:cNvPr id="11" name="Picture 10"/>
          <p:cNvPicPr/>
          <p:nvPr/>
        </p:nvPicPr>
        <p:blipFill>
          <a:blip r:embed="rId2"/>
          <a:stretch>
            <a:fillRect/>
          </a:stretch>
        </p:blipFill>
        <p:spPr>
          <a:xfrm>
            <a:off x="7233919" y="274637"/>
            <a:ext cx="4856481" cy="2809875"/>
          </a:xfrm>
          <a:prstGeom prst="rect">
            <a:avLst/>
          </a:prstGeom>
        </p:spPr>
      </p:pic>
    </p:spTree>
    <p:extLst>
      <p:ext uri="{BB962C8B-B14F-4D97-AF65-F5344CB8AC3E}">
        <p14:creationId xmlns:p14="http://schemas.microsoft.com/office/powerpoint/2010/main" val="201609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28624" y="236855"/>
            <a:ext cx="7212965" cy="4965065"/>
          </a:xfrm>
        </p:spPr>
        <p:txBody>
          <a:bodyPr>
            <a:normAutofit/>
          </a:bodyPr>
          <a:lstStyle/>
          <a:p>
            <a:r>
              <a:rPr lang="en-US" dirty="0"/>
              <a:t>Cấu trúc mạng gồm 3 lớp Convolution qua 2 lần Maxpooling và 2 lớp Fullyconnect, qua 30 lần train cho kết quả 100% đối với tập Train và 89.9% đối với tập Test</a:t>
            </a:r>
          </a:p>
          <a:p>
            <a:endParaRPr lang="en-US" dirty="0"/>
          </a:p>
        </p:txBody>
      </p:sp>
      <p:sp>
        <p:nvSpPr>
          <p:cNvPr id="4" name="Right Arrow 3"/>
          <p:cNvSpPr/>
          <p:nvPr/>
        </p:nvSpPr>
        <p:spPr>
          <a:xfrm>
            <a:off x="2337911" y="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755173" y="41910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447993" y="41910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220980" y="41910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92393" y="41910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675402" y="429478"/>
            <a:ext cx="1693863" cy="830997"/>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cs typeface="Times New Roman" pitchFamily="18" charset="0"/>
              </a:rPr>
              <a:t>Ứng dụng </a:t>
            </a:r>
          </a:p>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CNN</a:t>
            </a:r>
            <a:endParaRPr lang="en-US" sz="2400" b="1" dirty="0">
              <a:solidFill>
                <a:prstClr val="white"/>
              </a:solidFill>
              <a:latin typeface="Times New Roman" pitchFamily="18" charset="0"/>
              <a:ea typeface="+mn-ea"/>
              <a:cs typeface="Times New Roman" pitchFamily="18" charset="0"/>
            </a:endParaRPr>
          </a:p>
        </p:txBody>
      </p:sp>
      <p:pic>
        <p:nvPicPr>
          <p:cNvPr id="10" name="Picture 9"/>
          <p:cNvPicPr/>
          <p:nvPr/>
        </p:nvPicPr>
        <p:blipFill>
          <a:blip r:embed="rId2"/>
          <a:stretch>
            <a:fillRect/>
          </a:stretch>
        </p:blipFill>
        <p:spPr>
          <a:xfrm>
            <a:off x="979010" y="1904365"/>
            <a:ext cx="7961789" cy="4613910"/>
          </a:xfrm>
          <a:prstGeom prst="rect">
            <a:avLst/>
          </a:prstGeom>
        </p:spPr>
      </p:pic>
    </p:spTree>
    <p:extLst>
      <p:ext uri="{BB962C8B-B14F-4D97-AF65-F5344CB8AC3E}">
        <p14:creationId xmlns:p14="http://schemas.microsoft.com/office/powerpoint/2010/main" val="1684243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2500471" y="14605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917733" y="56515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610553" y="56515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383540" y="56515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254953" y="56515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837962" y="69008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Khái niệm</a:t>
            </a:r>
            <a:endParaRPr lang="en-US" sz="2400" b="1" dirty="0">
              <a:solidFill>
                <a:prstClr val="white"/>
              </a:solidFill>
              <a:latin typeface="Times New Roman" pitchFamily="18" charset="0"/>
              <a:ea typeface="+mn-ea"/>
              <a:cs typeface="Times New Roman" pitchFamily="18" charset="0"/>
            </a:endParaRPr>
          </a:p>
        </p:txBody>
      </p:sp>
      <p:sp>
        <p:nvSpPr>
          <p:cNvPr id="2" name="Rounded Rectangle 1"/>
          <p:cNvSpPr/>
          <p:nvPr/>
        </p:nvSpPr>
        <p:spPr>
          <a:xfrm>
            <a:off x="1881050" y="2211976"/>
            <a:ext cx="6348549" cy="425849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sz="2400" dirty="0"/>
              <a:t>Để giải quyết bài toán </a:t>
            </a:r>
            <a:r>
              <a:rPr lang="vi-VN" sz="2400" dirty="0" smtClean="0"/>
              <a:t>này,giới </a:t>
            </a:r>
            <a:r>
              <a:rPr lang="vi-VN" sz="2400" dirty="0"/>
              <a:t>thiệu thuật toán trích chọn đặc trưng SURF (Speed Up Robust Features) có được sự cân bằng giữa yêu cầu tốc độ và sự chính xác. Đặc trưng tối ưu cả hai giai đoạn phát hiện đặc trưng (detector) và mô tả đặc trưng (descriptor) về mặt thời gian tính toán nhưng vẫn giữ được tính bền vững của đặc trưng</a:t>
            </a:r>
            <a:endParaRPr lang="en-US" sz="2400" dirty="0"/>
          </a:p>
        </p:txBody>
      </p:sp>
    </p:spTree>
    <p:extLst>
      <p:ext uri="{BB962C8B-B14F-4D97-AF65-F5344CB8AC3E}">
        <p14:creationId xmlns:p14="http://schemas.microsoft.com/office/powerpoint/2010/main" val="42029746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916" y="1825626"/>
            <a:ext cx="7031536" cy="4804616"/>
          </a:xfrm>
        </p:spPr>
        <p:txBody>
          <a:bodyPr>
            <a:normAutofit/>
          </a:bodyPr>
          <a:lstStyle/>
          <a:p>
            <a:pPr algn="just"/>
            <a:r>
              <a:rPr lang="vi-VN" dirty="0"/>
              <a:t>Bộ phát hiện đặc trưng của SURF sử dụng phép xấp xỉ trên ma trận Hessian và ảnh tích hợp (Integral </a:t>
            </a:r>
            <a:r>
              <a:rPr lang="vi-VN" dirty="0" smtClean="0"/>
              <a:t>Image</a:t>
            </a:r>
            <a:r>
              <a:rPr lang="en-US" dirty="0" smtClean="0"/>
              <a:t>) </a:t>
            </a:r>
            <a:r>
              <a:rPr lang="vi-VN" dirty="0" smtClean="0"/>
              <a:t>để </a:t>
            </a:r>
            <a:r>
              <a:rPr lang="vi-VN" dirty="0"/>
              <a:t>làm giảm thời gian tính toán một cách đáng kể. </a:t>
            </a:r>
            <a:endParaRPr lang="en-US" dirty="0" smtClean="0"/>
          </a:p>
          <a:p>
            <a:pPr algn="just"/>
            <a:r>
              <a:rPr lang="vi-VN" dirty="0" smtClean="0"/>
              <a:t>Bộ </a:t>
            </a:r>
            <a:r>
              <a:rPr lang="vi-VN" dirty="0"/>
              <a:t>mô tả đặc trưng tương tự như đặc trưng SIFT, sử dụng vector 64 chiều chứa thông tin biến thiên trên ảnh dựa trên sự phân phối bậc nhất Haar wavelet tác động trên trục x và y, kết hợp với ảnh tích lũy làm tăng tốc độ tính </a:t>
            </a:r>
            <a:r>
              <a:rPr lang="vi-VN" dirty="0" smtClean="0"/>
              <a:t>toán</a:t>
            </a:r>
            <a:r>
              <a:rPr lang="en-US" dirty="0" smtClean="0"/>
              <a:t>.</a:t>
            </a:r>
            <a:endParaRPr lang="en-US" dirty="0"/>
          </a:p>
        </p:txBody>
      </p:sp>
      <p:sp>
        <p:nvSpPr>
          <p:cNvPr id="4" name="Right Arrow 3"/>
          <p:cNvSpPr/>
          <p:nvPr/>
        </p:nvSpPr>
        <p:spPr>
          <a:xfrm>
            <a:off x="2500471" y="14605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917733" y="56515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610553" y="56515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383540" y="56515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254953" y="56515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837962" y="69008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Khái niệm</a:t>
            </a:r>
            <a:endParaRPr lang="en-US" sz="2400" b="1" dirty="0">
              <a:solidFill>
                <a:prstClr val="white"/>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6605301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3035456" y="14605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917732" y="565150"/>
            <a:ext cx="2069307"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610553" y="56515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383540" y="56515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254953" y="56515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837962" y="690087"/>
            <a:ext cx="2227455" cy="461665"/>
          </a:xfrm>
          <a:prstGeom prst="rect">
            <a:avLst/>
          </a:prstGeom>
          <a:noFill/>
        </p:spPr>
        <p:txBody>
          <a:bodyPr wrap="square">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Hessian</a:t>
            </a:r>
            <a:endParaRPr lang="en-US" sz="2400" b="1" dirty="0">
              <a:solidFill>
                <a:prstClr val="white"/>
              </a:solidFill>
              <a:latin typeface="Times New Roman" pitchFamily="18" charset="0"/>
              <a:ea typeface="+mn-ea"/>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631" y="1950562"/>
            <a:ext cx="8782050" cy="2066925"/>
          </a:xfrm>
          <a:prstGeom prst="rect">
            <a:avLst/>
          </a:prstGeom>
        </p:spPr>
      </p:pic>
      <p:sp>
        <p:nvSpPr>
          <p:cNvPr id="3" name="Rounded Rectangle 2"/>
          <p:cNvSpPr/>
          <p:nvPr/>
        </p:nvSpPr>
        <p:spPr>
          <a:xfrm>
            <a:off x="2159726" y="4336869"/>
            <a:ext cx="8543108" cy="20203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vi-VN" sz="2400" dirty="0"/>
              <a:t>Bộ dò này được xây dựng dựa trên ma trận Hessian vì hiệu suất tốt của nó về thời gian tính toán và độ chính xác, kết hợp với việc sử dụng ảnh tích hợp để giảm thời gian tính toán đặc trưng.</a:t>
            </a:r>
            <a:endParaRPr lang="en-US" sz="2400" dirty="0"/>
          </a:p>
        </p:txBody>
      </p:sp>
    </p:spTree>
    <p:extLst>
      <p:ext uri="{BB962C8B-B14F-4D97-AF65-F5344CB8AC3E}">
        <p14:creationId xmlns:p14="http://schemas.microsoft.com/office/powerpoint/2010/main" val="628808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3035456" y="14605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917732" y="565150"/>
            <a:ext cx="2069307"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610553" y="56515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383540" y="56515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254953" y="56515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837962" y="690087"/>
            <a:ext cx="2227455" cy="461665"/>
          </a:xfrm>
          <a:prstGeom prst="rect">
            <a:avLst/>
          </a:prstGeom>
          <a:noFill/>
        </p:spPr>
        <p:txBody>
          <a:bodyPr wrap="square">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Haar Wavelet</a:t>
            </a:r>
            <a:endParaRPr lang="en-US" sz="2400" b="1" dirty="0">
              <a:solidFill>
                <a:prstClr val="white"/>
              </a:solidFill>
              <a:latin typeface="Times New Roman" pitchFamily="18" charset="0"/>
              <a:ea typeface="+mn-ea"/>
              <a:cs typeface="Times New Roman" pitchFamily="18" charset="0"/>
            </a:endParaRPr>
          </a:p>
        </p:txBody>
      </p:sp>
      <p:sp>
        <p:nvSpPr>
          <p:cNvPr id="3" name="TextBox 2"/>
          <p:cNvSpPr txBox="1"/>
          <p:nvPr/>
        </p:nvSpPr>
        <p:spPr>
          <a:xfrm>
            <a:off x="1762907" y="5364480"/>
            <a:ext cx="5581721" cy="461665"/>
          </a:xfrm>
          <a:prstGeom prst="rect">
            <a:avLst/>
          </a:prstGeom>
          <a:noFill/>
        </p:spPr>
        <p:txBody>
          <a:bodyPr wrap="none" rtlCol="0">
            <a:spAutoFit/>
          </a:bodyPr>
          <a:lstStyle/>
          <a:p>
            <a:r>
              <a:rPr lang="en-US" sz="2400" dirty="0" smtClean="0"/>
              <a:t>Mô tả hướng và ảnh hưởng vùng đặc trưng</a:t>
            </a:r>
            <a:endParaRPr lang="en-US"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934" y="2124733"/>
            <a:ext cx="7627669" cy="3079716"/>
          </a:xfrm>
          <a:prstGeom prst="rect">
            <a:avLst/>
          </a:prstGeom>
        </p:spPr>
      </p:pic>
      <p:sp>
        <p:nvSpPr>
          <p:cNvPr id="13" name="Rounded Rectangle 12"/>
          <p:cNvSpPr/>
          <p:nvPr/>
        </p:nvSpPr>
        <p:spPr>
          <a:xfrm>
            <a:off x="9083040" y="690087"/>
            <a:ext cx="2621280" cy="404737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vi-VN" dirty="0"/>
              <a:t>Haar wavelet bất biến với sự Trang 30 thay đổi của ánh sáng và sự tương phản khi ta chuẩn hóa vector mô tả đặc trưng về chiều dài đơn vị.</a:t>
            </a:r>
            <a:endParaRPr lang="en-US" dirty="0"/>
          </a:p>
        </p:txBody>
      </p:sp>
    </p:spTree>
    <p:extLst>
      <p:ext uri="{BB962C8B-B14F-4D97-AF65-F5344CB8AC3E}">
        <p14:creationId xmlns:p14="http://schemas.microsoft.com/office/powerpoint/2010/main" val="21082935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2500471" y="146050"/>
            <a:ext cx="1422400" cy="1679575"/>
          </a:xfrm>
          <a:prstGeom prst="rightArrow">
            <a:avLst>
              <a:gd name="adj1" fmla="val 50000"/>
              <a:gd name="adj2" fmla="val 89205"/>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5" name="Rectangle 4"/>
          <p:cNvSpPr/>
          <p:nvPr/>
        </p:nvSpPr>
        <p:spPr>
          <a:xfrm>
            <a:off x="917733" y="565150"/>
            <a:ext cx="1534320" cy="841375"/>
          </a:xfrm>
          <a:prstGeom prst="rect">
            <a:avLst/>
          </a:prstGeom>
          <a:solidFill>
            <a:sysClr val="windowText" lastClr="000000"/>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6" name="Rectangle 5"/>
          <p:cNvSpPr/>
          <p:nvPr/>
        </p:nvSpPr>
        <p:spPr>
          <a:xfrm>
            <a:off x="610553" y="565150"/>
            <a:ext cx="258762" cy="841375"/>
          </a:xfrm>
          <a:prstGeom prst="rect">
            <a:avLst/>
          </a:prstGeom>
          <a:solidFill>
            <a:srgbClr val="EEECE1">
              <a:lumMod val="1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7" name="Rectangle 6"/>
          <p:cNvSpPr/>
          <p:nvPr/>
        </p:nvSpPr>
        <p:spPr>
          <a:xfrm>
            <a:off x="383540" y="565150"/>
            <a:ext cx="177800" cy="841375"/>
          </a:xfrm>
          <a:prstGeom prst="rect">
            <a:avLst/>
          </a:prstGeom>
          <a:solidFill>
            <a:srgbClr val="EEECE1">
              <a:lumMod val="25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8" name="Rectangle 7"/>
          <p:cNvSpPr/>
          <p:nvPr/>
        </p:nvSpPr>
        <p:spPr>
          <a:xfrm>
            <a:off x="254953" y="565150"/>
            <a:ext cx="80962" cy="841375"/>
          </a:xfrm>
          <a:prstGeom prst="rect">
            <a:avLst/>
          </a:prstGeom>
          <a:solidFill>
            <a:srgbClr val="EEECE1">
              <a:lumMod val="50000"/>
            </a:srgbClr>
          </a:solidFill>
          <a:ln w="25400" cap="flat" cmpd="sng" algn="ctr">
            <a:noFill/>
            <a:prstDash val="solid"/>
          </a:ln>
          <a:effectLst/>
        </p:spPr>
        <p:txBody>
          <a:bodyPr anchor="ctr"/>
          <a:lstStyle/>
          <a:p>
            <a:pPr algn="ctr" fontAlgn="auto">
              <a:spcBef>
                <a:spcPts val="0"/>
              </a:spcBef>
              <a:spcAft>
                <a:spcPts val="0"/>
              </a:spcAft>
              <a:defRPr/>
            </a:pPr>
            <a:endParaRPr lang="en-US" kern="0">
              <a:solidFill>
                <a:prstClr val="white"/>
              </a:solidFill>
              <a:latin typeface="Calibri"/>
              <a:ea typeface="+mn-ea"/>
            </a:endParaRPr>
          </a:p>
        </p:txBody>
      </p:sp>
      <p:sp>
        <p:nvSpPr>
          <p:cNvPr id="9" name="TextBox 8"/>
          <p:cNvSpPr txBox="1"/>
          <p:nvPr/>
        </p:nvSpPr>
        <p:spPr>
          <a:xfrm>
            <a:off x="837962" y="690087"/>
            <a:ext cx="1693863" cy="461962"/>
          </a:xfrm>
          <a:prstGeom prst="rect">
            <a:avLst/>
          </a:prstGeom>
          <a:noFill/>
        </p:spPr>
        <p:txBody>
          <a:bodyPr>
            <a:spAutoFit/>
          </a:bodyPr>
          <a:lstStyle/>
          <a:p>
            <a:pPr algn="ctr" fontAlgn="auto">
              <a:spcBef>
                <a:spcPts val="0"/>
              </a:spcBef>
              <a:spcAft>
                <a:spcPts val="0"/>
              </a:spcAft>
              <a:defRPr/>
            </a:pPr>
            <a:r>
              <a:rPr lang="en-US" sz="2400" b="1" dirty="0" smtClean="0">
                <a:solidFill>
                  <a:prstClr val="white"/>
                </a:solidFill>
                <a:latin typeface="Times New Roman" pitchFamily="18" charset="0"/>
                <a:ea typeface="+mn-ea"/>
                <a:cs typeface="Times New Roman" pitchFamily="18" charset="0"/>
              </a:rPr>
              <a:t>Cấu trúc</a:t>
            </a:r>
            <a:endParaRPr lang="en-US" sz="2400" b="1" dirty="0">
              <a:solidFill>
                <a:prstClr val="white"/>
              </a:solidFill>
              <a:latin typeface="Times New Roman" pitchFamily="18" charset="0"/>
              <a:ea typeface="+mn-ea"/>
              <a:cs typeface="Times New Roman" pitchFamily="18" charset="0"/>
            </a:endParaRPr>
          </a:p>
        </p:txBody>
      </p:sp>
      <p:sp>
        <p:nvSpPr>
          <p:cNvPr id="10" name="Line 3"/>
          <p:cNvSpPr>
            <a:spLocks noChangeShapeType="1"/>
          </p:cNvSpPr>
          <p:nvPr/>
        </p:nvSpPr>
        <p:spPr bwMode="gray">
          <a:xfrm flipH="1">
            <a:off x="1544876" y="5704999"/>
            <a:ext cx="165735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11" name="Line 4"/>
          <p:cNvSpPr>
            <a:spLocks noChangeShapeType="1"/>
          </p:cNvSpPr>
          <p:nvPr/>
        </p:nvSpPr>
        <p:spPr bwMode="gray">
          <a:xfrm flipH="1">
            <a:off x="1544876" y="4866799"/>
            <a:ext cx="2438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12" name="Line 5"/>
          <p:cNvSpPr>
            <a:spLocks noChangeShapeType="1"/>
          </p:cNvSpPr>
          <p:nvPr/>
        </p:nvSpPr>
        <p:spPr bwMode="gray">
          <a:xfrm flipH="1">
            <a:off x="1544876" y="4036536"/>
            <a:ext cx="3352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13" name="Line 6"/>
          <p:cNvSpPr>
            <a:spLocks noChangeShapeType="1"/>
          </p:cNvSpPr>
          <p:nvPr/>
        </p:nvSpPr>
        <p:spPr bwMode="gray">
          <a:xfrm flipH="1">
            <a:off x="1544876" y="3207861"/>
            <a:ext cx="416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14" name="Line 7"/>
          <p:cNvSpPr>
            <a:spLocks noChangeShapeType="1"/>
          </p:cNvSpPr>
          <p:nvPr/>
        </p:nvSpPr>
        <p:spPr bwMode="gray">
          <a:xfrm flipH="1" flipV="1">
            <a:off x="1544876" y="2366486"/>
            <a:ext cx="50339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15" name="Line 8"/>
          <p:cNvSpPr>
            <a:spLocks noChangeShapeType="1"/>
          </p:cNvSpPr>
          <p:nvPr/>
        </p:nvSpPr>
        <p:spPr bwMode="gray">
          <a:xfrm>
            <a:off x="1697276" y="2360136"/>
            <a:ext cx="0" cy="8715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16" name="Line 9"/>
          <p:cNvSpPr>
            <a:spLocks noChangeShapeType="1"/>
          </p:cNvSpPr>
          <p:nvPr/>
        </p:nvSpPr>
        <p:spPr bwMode="gray">
          <a:xfrm>
            <a:off x="1697276" y="3231674"/>
            <a:ext cx="0" cy="8175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17" name="Line 10"/>
          <p:cNvSpPr>
            <a:spLocks noChangeShapeType="1"/>
          </p:cNvSpPr>
          <p:nvPr/>
        </p:nvSpPr>
        <p:spPr bwMode="gray">
          <a:xfrm>
            <a:off x="1697276" y="4049236"/>
            <a:ext cx="0" cy="8159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18" name="Line 11"/>
          <p:cNvSpPr>
            <a:spLocks noChangeShapeType="1"/>
          </p:cNvSpPr>
          <p:nvPr/>
        </p:nvSpPr>
        <p:spPr bwMode="gray">
          <a:xfrm>
            <a:off x="1697276" y="4866799"/>
            <a:ext cx="0" cy="8159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19" name="Text Box 12"/>
          <p:cNvSpPr txBox="1">
            <a:spLocks noChangeArrowheads="1"/>
          </p:cNvSpPr>
          <p:nvPr/>
        </p:nvSpPr>
        <p:spPr bwMode="gray">
          <a:xfrm>
            <a:off x="2288443" y="2625308"/>
            <a:ext cx="9893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just"/>
            <a:r>
              <a:rPr lang="en-US" sz="1400" dirty="0" smtClean="0"/>
              <a:t>Tạo mô tả</a:t>
            </a:r>
          </a:p>
          <a:p>
            <a:pPr algn="just"/>
            <a:endParaRPr lang="en-US" sz="1400" dirty="0"/>
          </a:p>
        </p:txBody>
      </p:sp>
      <p:sp>
        <p:nvSpPr>
          <p:cNvPr id="20" name="Text Box 13"/>
          <p:cNvSpPr txBox="1">
            <a:spLocks noChangeArrowheads="1"/>
          </p:cNvSpPr>
          <p:nvPr/>
        </p:nvSpPr>
        <p:spPr bwMode="gray">
          <a:xfrm>
            <a:off x="1899703" y="3368853"/>
            <a:ext cx="18390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just"/>
            <a:r>
              <a:rPr lang="vi-VN" sz="1400" dirty="0"/>
              <a:t>So khớp đặc trưng.</a:t>
            </a:r>
            <a:endParaRPr lang="en-US" sz="1400" dirty="0"/>
          </a:p>
        </p:txBody>
      </p:sp>
      <p:sp>
        <p:nvSpPr>
          <p:cNvPr id="21" name="Text Box 14"/>
          <p:cNvSpPr txBox="1">
            <a:spLocks noChangeArrowheads="1"/>
          </p:cNvSpPr>
          <p:nvPr/>
        </p:nvSpPr>
        <p:spPr bwMode="gray">
          <a:xfrm>
            <a:off x="1848410" y="4094834"/>
            <a:ext cx="192817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just"/>
            <a:r>
              <a:rPr lang="vi-VN" sz="1400" dirty="0"/>
              <a:t>Gán hướng cho các điểm nổi bật và mô tả đặc trưng SURF</a:t>
            </a:r>
            <a:endParaRPr lang="en-US" sz="1400" dirty="0"/>
          </a:p>
        </p:txBody>
      </p:sp>
      <p:sp>
        <p:nvSpPr>
          <p:cNvPr id="22" name="Text Box 15"/>
          <p:cNvSpPr txBox="1">
            <a:spLocks noChangeArrowheads="1"/>
          </p:cNvSpPr>
          <p:nvPr/>
        </p:nvSpPr>
        <p:spPr bwMode="gray">
          <a:xfrm>
            <a:off x="1832540" y="4833498"/>
            <a:ext cx="151526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just"/>
            <a:r>
              <a:rPr lang="en-US" sz="1400" dirty="0"/>
              <a:t>Sử dùng bộ dò Fast-Hessian để xác định các điểm nổi bật</a:t>
            </a:r>
          </a:p>
        </p:txBody>
      </p:sp>
      <p:grpSp>
        <p:nvGrpSpPr>
          <p:cNvPr id="23" name="Group 22"/>
          <p:cNvGrpSpPr>
            <a:grpSpLocks/>
          </p:cNvGrpSpPr>
          <p:nvPr/>
        </p:nvGrpSpPr>
        <p:grpSpPr bwMode="auto">
          <a:xfrm>
            <a:off x="3262553" y="2369662"/>
            <a:ext cx="5826130" cy="3343276"/>
            <a:chOff x="1514" y="1446"/>
            <a:chExt cx="3670" cy="2106"/>
          </a:xfrm>
        </p:grpSpPr>
        <p:sp>
          <p:nvSpPr>
            <p:cNvPr id="24" name="Freeform 23"/>
            <p:cNvSpPr>
              <a:spLocks/>
            </p:cNvSpPr>
            <p:nvPr/>
          </p:nvSpPr>
          <p:spPr bwMode="gray">
            <a:xfrm>
              <a:off x="4817" y="14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defRPr/>
              </a:pPr>
              <a:endParaRPr lang="en-US"/>
            </a:p>
          </p:txBody>
        </p:sp>
        <p:sp>
          <p:nvSpPr>
            <p:cNvPr id="25" name="Freeform 24"/>
            <p:cNvSpPr>
              <a:spLocks/>
            </p:cNvSpPr>
            <p:nvPr/>
          </p:nvSpPr>
          <p:spPr bwMode="gray">
            <a:xfrm>
              <a:off x="3078" y="1446"/>
              <a:ext cx="2106" cy="341"/>
            </a:xfrm>
            <a:custGeom>
              <a:avLst/>
              <a:gdLst>
                <a:gd name="T0" fmla="*/ 2055 w 1786"/>
                <a:gd name="T1" fmla="*/ 409 h 284"/>
                <a:gd name="T2" fmla="*/ 0 w 1786"/>
                <a:gd name="T3" fmla="*/ 409 h 284"/>
                <a:gd name="T4" fmla="*/ 620 w 1786"/>
                <a:gd name="T5" fmla="*/ 0 h 284"/>
                <a:gd name="T6" fmla="*/ 2483 w 1786"/>
                <a:gd name="T7" fmla="*/ 0 h 284"/>
                <a:gd name="T8" fmla="*/ 2055 w 1786"/>
                <a:gd name="T9" fmla="*/ 409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6" h="284">
                  <a:moveTo>
                    <a:pt x="1478" y="284"/>
                  </a:moveTo>
                  <a:lnTo>
                    <a:pt x="0" y="284"/>
                  </a:lnTo>
                  <a:lnTo>
                    <a:pt x="446" y="0"/>
                  </a:lnTo>
                  <a:lnTo>
                    <a:pt x="1786" y="0"/>
                  </a:lnTo>
                  <a:lnTo>
                    <a:pt x="1478" y="284"/>
                  </a:lnTo>
                  <a:close/>
                </a:path>
              </a:pathLst>
            </a:custGeom>
            <a:solidFill>
              <a:schemeClr val="accent2"/>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26" name="Freeform 25"/>
            <p:cNvSpPr>
              <a:spLocks/>
            </p:cNvSpPr>
            <p:nvPr/>
          </p:nvSpPr>
          <p:spPr bwMode="gray">
            <a:xfrm>
              <a:off x="4452" y="1970"/>
              <a:ext cx="363" cy="53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defRPr/>
              </a:pPr>
              <a:endParaRPr lang="en-US"/>
            </a:p>
          </p:txBody>
        </p:sp>
        <p:sp>
          <p:nvSpPr>
            <p:cNvPr id="27" name="Freeform 26"/>
            <p:cNvSpPr>
              <a:spLocks/>
            </p:cNvSpPr>
            <p:nvPr/>
          </p:nvSpPr>
          <p:spPr bwMode="gray">
            <a:xfrm>
              <a:off x="2555" y="1970"/>
              <a:ext cx="2264" cy="340"/>
            </a:xfrm>
            <a:custGeom>
              <a:avLst/>
              <a:gdLst>
                <a:gd name="T0" fmla="*/ 2242 w 1920"/>
                <a:gd name="T1" fmla="*/ 407 h 284"/>
                <a:gd name="T2" fmla="*/ 0 w 1920"/>
                <a:gd name="T3" fmla="*/ 407 h 284"/>
                <a:gd name="T4" fmla="*/ 620 w 1920"/>
                <a:gd name="T5" fmla="*/ 0 h 284"/>
                <a:gd name="T6" fmla="*/ 2670 w 1920"/>
                <a:gd name="T7" fmla="*/ 0 h 284"/>
                <a:gd name="T8" fmla="*/ 2242 w 1920"/>
                <a:gd name="T9" fmla="*/ 407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0" h="284">
                  <a:moveTo>
                    <a:pt x="1612" y="284"/>
                  </a:moveTo>
                  <a:lnTo>
                    <a:pt x="0" y="284"/>
                  </a:lnTo>
                  <a:lnTo>
                    <a:pt x="446" y="0"/>
                  </a:lnTo>
                  <a:lnTo>
                    <a:pt x="1920" y="0"/>
                  </a:lnTo>
                  <a:lnTo>
                    <a:pt x="1612" y="284"/>
                  </a:lnTo>
                  <a:close/>
                </a:path>
              </a:pathLst>
            </a:custGeom>
            <a:solidFill>
              <a:schemeClr va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28" name="Freeform 27"/>
            <p:cNvSpPr>
              <a:spLocks/>
            </p:cNvSpPr>
            <p:nvPr/>
          </p:nvSpPr>
          <p:spPr bwMode="gray">
            <a:xfrm>
              <a:off x="4086" y="2494"/>
              <a:ext cx="361" cy="532"/>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defRPr/>
              </a:pPr>
              <a:endParaRPr lang="en-US"/>
            </a:p>
          </p:txBody>
        </p:sp>
        <p:sp>
          <p:nvSpPr>
            <p:cNvPr id="29" name="Freeform 28"/>
            <p:cNvSpPr>
              <a:spLocks/>
            </p:cNvSpPr>
            <p:nvPr/>
          </p:nvSpPr>
          <p:spPr bwMode="gray">
            <a:xfrm>
              <a:off x="3722" y="3019"/>
              <a:ext cx="364" cy="53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rgbClr val="C00000"/>
                </a:gs>
                <a:gs pos="50000">
                  <a:srgbClr val="C00000"/>
                </a:gs>
                <a:gs pos="100000">
                  <a:srgbClr val="C00000"/>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defRPr/>
              </a:pPr>
              <a:endParaRPr lang="en-US"/>
            </a:p>
          </p:txBody>
        </p:sp>
        <p:sp>
          <p:nvSpPr>
            <p:cNvPr id="30" name="Freeform 29"/>
            <p:cNvSpPr>
              <a:spLocks/>
            </p:cNvSpPr>
            <p:nvPr/>
          </p:nvSpPr>
          <p:spPr bwMode="gray">
            <a:xfrm>
              <a:off x="1515" y="3022"/>
              <a:ext cx="2571" cy="340"/>
            </a:xfrm>
            <a:custGeom>
              <a:avLst/>
              <a:gdLst>
                <a:gd name="T0" fmla="*/ 2604 w 2180"/>
                <a:gd name="T1" fmla="*/ 407 h 284"/>
                <a:gd name="T2" fmla="*/ 0 w 2180"/>
                <a:gd name="T3" fmla="*/ 407 h 284"/>
                <a:gd name="T4" fmla="*/ 620 w 2180"/>
                <a:gd name="T5" fmla="*/ 0 h 284"/>
                <a:gd name="T6" fmla="*/ 3032 w 2180"/>
                <a:gd name="T7" fmla="*/ 0 h 284"/>
                <a:gd name="T8" fmla="*/ 2604 w 2180"/>
                <a:gd name="T9" fmla="*/ 407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0" h="284">
                  <a:moveTo>
                    <a:pt x="1872" y="284"/>
                  </a:moveTo>
                  <a:lnTo>
                    <a:pt x="0" y="284"/>
                  </a:lnTo>
                  <a:lnTo>
                    <a:pt x="446" y="0"/>
                  </a:lnTo>
                  <a:lnTo>
                    <a:pt x="2180" y="0"/>
                  </a:lnTo>
                  <a:lnTo>
                    <a:pt x="1872" y="284"/>
                  </a:lnTo>
                  <a:close/>
                </a:path>
              </a:pathLst>
            </a:custGeom>
            <a:solidFill>
              <a:srgbClr val="C00000"/>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31" name="Freeform 30"/>
            <p:cNvSpPr>
              <a:spLocks/>
            </p:cNvSpPr>
            <p:nvPr/>
          </p:nvSpPr>
          <p:spPr bwMode="gray">
            <a:xfrm>
              <a:off x="1888" y="1543"/>
              <a:ext cx="1158" cy="1715"/>
            </a:xfrm>
            <a:custGeom>
              <a:avLst/>
              <a:gdLst>
                <a:gd name="T0" fmla="*/ 5 w 1824"/>
                <a:gd name="T1" fmla="*/ 1034 h 2648"/>
                <a:gd name="T2" fmla="*/ 23 w 1824"/>
                <a:gd name="T3" fmla="*/ 889 h 2648"/>
                <a:gd name="T4" fmla="*/ 50 w 1824"/>
                <a:gd name="T5" fmla="*/ 758 h 2648"/>
                <a:gd name="T6" fmla="*/ 86 w 1824"/>
                <a:gd name="T7" fmla="*/ 639 h 2648"/>
                <a:gd name="T8" fmla="*/ 128 w 1824"/>
                <a:gd name="T9" fmla="*/ 533 h 2648"/>
                <a:gd name="T10" fmla="*/ 173 w 1824"/>
                <a:gd name="T11" fmla="*/ 438 h 2648"/>
                <a:gd name="T12" fmla="*/ 222 w 1824"/>
                <a:gd name="T13" fmla="*/ 355 h 2648"/>
                <a:gd name="T14" fmla="*/ 271 w 1824"/>
                <a:gd name="T15" fmla="*/ 283 h 2648"/>
                <a:gd name="T16" fmla="*/ 319 w 1824"/>
                <a:gd name="T17" fmla="*/ 221 h 2648"/>
                <a:gd name="T18" fmla="*/ 365 w 1824"/>
                <a:gd name="T19" fmla="*/ 171 h 2648"/>
                <a:gd name="T20" fmla="*/ 407 w 1824"/>
                <a:gd name="T21" fmla="*/ 130 h 2648"/>
                <a:gd name="T22" fmla="*/ 442 w 1824"/>
                <a:gd name="T23" fmla="*/ 99 h 2648"/>
                <a:gd name="T24" fmla="*/ 469 w 1824"/>
                <a:gd name="T25" fmla="*/ 77 h 2648"/>
                <a:gd name="T26" fmla="*/ 487 w 1824"/>
                <a:gd name="T27" fmla="*/ 65 h 2648"/>
                <a:gd name="T28" fmla="*/ 493 w 1824"/>
                <a:gd name="T29" fmla="*/ 60 h 2648"/>
                <a:gd name="T30" fmla="*/ 696 w 1824"/>
                <a:gd name="T31" fmla="*/ 23 h 2648"/>
                <a:gd name="T32" fmla="*/ 632 w 1824"/>
                <a:gd name="T33" fmla="*/ 137 h 2648"/>
                <a:gd name="T34" fmla="*/ 627 w 1824"/>
                <a:gd name="T35" fmla="*/ 139 h 2648"/>
                <a:gd name="T36" fmla="*/ 610 w 1824"/>
                <a:gd name="T37" fmla="*/ 145 h 2648"/>
                <a:gd name="T38" fmla="*/ 585 w 1824"/>
                <a:gd name="T39" fmla="*/ 155 h 2648"/>
                <a:gd name="T40" fmla="*/ 552 w 1824"/>
                <a:gd name="T41" fmla="*/ 172 h 2648"/>
                <a:gd name="T42" fmla="*/ 512 w 1824"/>
                <a:gd name="T43" fmla="*/ 196 h 2648"/>
                <a:gd name="T44" fmla="*/ 467 w 1824"/>
                <a:gd name="T45" fmla="*/ 227 h 2648"/>
                <a:gd name="T46" fmla="*/ 416 w 1824"/>
                <a:gd name="T47" fmla="*/ 267 h 2648"/>
                <a:gd name="T48" fmla="*/ 364 w 1824"/>
                <a:gd name="T49" fmla="*/ 317 h 2648"/>
                <a:gd name="T50" fmla="*/ 310 w 1824"/>
                <a:gd name="T51" fmla="*/ 378 h 2648"/>
                <a:gd name="T52" fmla="*/ 255 w 1824"/>
                <a:gd name="T53" fmla="*/ 451 h 2648"/>
                <a:gd name="T54" fmla="*/ 201 w 1824"/>
                <a:gd name="T55" fmla="*/ 537 h 2648"/>
                <a:gd name="T56" fmla="*/ 149 w 1824"/>
                <a:gd name="T57" fmla="*/ 637 h 2648"/>
                <a:gd name="T58" fmla="*/ 100 w 1824"/>
                <a:gd name="T59" fmla="*/ 752 h 2648"/>
                <a:gd name="T60" fmla="*/ 56 w 1824"/>
                <a:gd name="T61" fmla="*/ 883 h 2648"/>
                <a:gd name="T62" fmla="*/ 17 w 1824"/>
                <a:gd name="T63" fmla="*/ 1030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FACD69"/>
                  </a:solidFill>
                  <a:prstDash val="solid"/>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32" name="Rectangle 31"/>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600" b="1" dirty="0" smtClean="0">
                  <a:solidFill>
                    <a:srgbClr val="FFFFFF"/>
                  </a:solidFill>
                  <a:latin typeface="Verdana" panose="020B0604030504040204" pitchFamily="34" charset="0"/>
                </a:rPr>
                <a:t>Giai đoạn 4</a:t>
              </a:r>
              <a:endParaRPr lang="en-US" sz="1600" b="1" dirty="0">
                <a:solidFill>
                  <a:srgbClr val="FFFFFF"/>
                </a:solidFill>
                <a:latin typeface="Verdana" panose="020B0604030504040204" pitchFamily="34" charset="0"/>
              </a:endParaRPr>
            </a:p>
          </p:txBody>
        </p:sp>
        <p:sp>
          <p:nvSpPr>
            <p:cNvPr id="33" name="Rectangle 32"/>
            <p:cNvSpPr>
              <a:spLocks noChangeArrowheads="1"/>
            </p:cNvSpPr>
            <p:nvPr/>
          </p:nvSpPr>
          <p:spPr bwMode="gray">
            <a:xfrm>
              <a:off x="2556" y="2310"/>
              <a:ext cx="1900" cy="188"/>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600" b="1" dirty="0" smtClean="0">
                  <a:solidFill>
                    <a:srgbClr val="FFFFFF"/>
                  </a:solidFill>
                  <a:latin typeface="Verdana" panose="020B0604030504040204" pitchFamily="34" charset="0"/>
                </a:rPr>
                <a:t>Giai đoạn 3</a:t>
              </a:r>
              <a:endParaRPr lang="en-US" sz="1600" b="1" dirty="0">
                <a:solidFill>
                  <a:srgbClr val="FFFFFF"/>
                </a:solidFill>
                <a:latin typeface="Verdana" panose="020B0604030504040204" pitchFamily="34" charset="0"/>
              </a:endParaRPr>
            </a:p>
          </p:txBody>
        </p:sp>
        <p:sp>
          <p:nvSpPr>
            <p:cNvPr id="34" name="Freeform 33"/>
            <p:cNvSpPr>
              <a:spLocks/>
            </p:cNvSpPr>
            <p:nvPr/>
          </p:nvSpPr>
          <p:spPr bwMode="gray">
            <a:xfrm>
              <a:off x="2036" y="2494"/>
              <a:ext cx="2415" cy="343"/>
            </a:xfrm>
            <a:custGeom>
              <a:avLst/>
              <a:gdLst>
                <a:gd name="T0" fmla="*/ 2422 w 2048"/>
                <a:gd name="T1" fmla="*/ 411 h 286"/>
                <a:gd name="T2" fmla="*/ 0 w 2048"/>
                <a:gd name="T3" fmla="*/ 411 h 286"/>
                <a:gd name="T4" fmla="*/ 620 w 2048"/>
                <a:gd name="T5" fmla="*/ 0 h 286"/>
                <a:gd name="T6" fmla="*/ 2848 w 2048"/>
                <a:gd name="T7" fmla="*/ 0 h 286"/>
                <a:gd name="T8" fmla="*/ 2422 w 2048"/>
                <a:gd name="T9" fmla="*/ 411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8" h="286">
                  <a:moveTo>
                    <a:pt x="1742" y="286"/>
                  </a:moveTo>
                  <a:lnTo>
                    <a:pt x="0" y="286"/>
                  </a:lnTo>
                  <a:lnTo>
                    <a:pt x="446" y="0"/>
                  </a:lnTo>
                  <a:lnTo>
                    <a:pt x="2048" y="0"/>
                  </a:lnTo>
                  <a:lnTo>
                    <a:pt x="1742" y="286"/>
                  </a:lnTo>
                  <a:close/>
                </a:path>
              </a:pathLst>
            </a:custGeom>
            <a:solidFill>
              <a:schemeClr val="fo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35" name="Rectangle 34"/>
            <p:cNvSpPr>
              <a:spLocks noChangeArrowheads="1"/>
            </p:cNvSpPr>
            <p:nvPr/>
          </p:nvSpPr>
          <p:spPr bwMode="gray">
            <a:xfrm>
              <a:off x="2038" y="2836"/>
              <a:ext cx="2056" cy="188"/>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600" b="1" dirty="0" smtClean="0">
                  <a:solidFill>
                    <a:srgbClr val="FFFFFF"/>
                  </a:solidFill>
                  <a:latin typeface="Verdana" panose="020B0604030504040204" pitchFamily="34" charset="0"/>
                </a:rPr>
                <a:t>Giai đoạn 2</a:t>
              </a:r>
              <a:endParaRPr lang="en-US" sz="1600" b="1" dirty="0">
                <a:solidFill>
                  <a:srgbClr val="FFFFFF"/>
                </a:solidFill>
                <a:latin typeface="Verdana" panose="020B0604030504040204" pitchFamily="34" charset="0"/>
              </a:endParaRPr>
            </a:p>
          </p:txBody>
        </p:sp>
        <p:sp>
          <p:nvSpPr>
            <p:cNvPr id="36" name="Rectangle 35"/>
            <p:cNvSpPr>
              <a:spLocks noChangeArrowheads="1"/>
            </p:cNvSpPr>
            <p:nvPr/>
          </p:nvSpPr>
          <p:spPr bwMode="gray">
            <a:xfrm>
              <a:off x="1514" y="3363"/>
              <a:ext cx="2213" cy="187"/>
            </a:xfrm>
            <a:prstGeom prst="rect">
              <a:avLst/>
            </a:prstGeom>
            <a:gradFill rotWithShape="1">
              <a:gsLst>
                <a:gs pos="0">
                  <a:srgbClr val="C00000"/>
                </a:gs>
                <a:gs pos="50000">
                  <a:srgbClr val="FF0000"/>
                </a:gs>
                <a:gs pos="100000">
                  <a:srgbClr val="C00000"/>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600" b="1" dirty="0" smtClean="0">
                  <a:solidFill>
                    <a:srgbClr val="FFFFFF"/>
                  </a:solidFill>
                  <a:latin typeface="Verdana" panose="020B0604030504040204" pitchFamily="34" charset="0"/>
                </a:rPr>
                <a:t>Giai đoạn 1</a:t>
              </a:r>
              <a:endParaRPr lang="en-US" sz="1600" b="1" dirty="0">
                <a:solidFill>
                  <a:srgbClr val="FFFFFF"/>
                </a:solidFill>
                <a:latin typeface="Verdana" panose="020B0604030504040204" pitchFamily="34" charset="0"/>
              </a:endParaRPr>
            </a:p>
          </p:txBody>
        </p:sp>
      </p:grpSp>
    </p:spTree>
    <p:extLst>
      <p:ext uri="{BB962C8B-B14F-4D97-AF65-F5344CB8AC3E}">
        <p14:creationId xmlns:p14="http://schemas.microsoft.com/office/powerpoint/2010/main" val="2077806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218" y="1832088"/>
            <a:ext cx="6355080" cy="4778375"/>
          </a:xfrm>
        </p:spPr>
        <p:txBody>
          <a:bodyPr/>
          <a:lstStyle/>
          <a:p>
            <a:pPr algn="just"/>
            <a:r>
              <a:rPr lang="en-US" sz="3200" dirty="0"/>
              <a:t>Đối với nhiệm vụ nhận dạng đối tượng, Thuật toán SURF được sử dụng vì các thuộc tính mạnh mẽ của nó,bao gồm quy mô bất biến, dịch bất biến, chiếu </a:t>
            </a:r>
            <a:r>
              <a:rPr lang="en-US" sz="3200" dirty="0" smtClean="0"/>
              <a:t>sáng bất </a:t>
            </a:r>
            <a:r>
              <a:rPr lang="en-US" sz="3200" dirty="0"/>
              <a:t>biến, bất biến tương phản, và bất biến luân phiên &amp; nó có thể phát hiện các đối tượng trong các hình ảnh được chụp dưới các điều kiện khác nhau nằm bên ngoài.</a:t>
            </a:r>
          </a:p>
          <a:p>
            <a:endParaRPr lang="en-US" dirty="0"/>
          </a:p>
        </p:txBody>
      </p:sp>
      <p:sp>
        <p:nvSpPr>
          <p:cNvPr id="4" name="Freeform 3"/>
          <p:cNvSpPr/>
          <p:nvPr/>
        </p:nvSpPr>
        <p:spPr>
          <a:xfrm>
            <a:off x="0" y="710406"/>
            <a:ext cx="5094288" cy="895393"/>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a:gsLst>
              <a:gs pos="0">
                <a:schemeClr val="tx1"/>
              </a:gs>
              <a:gs pos="50000">
                <a:schemeClr val="tx1"/>
              </a:gs>
              <a:gs pos="100000">
                <a:schemeClr val="bg1">
                  <a:lumMod val="95000"/>
                </a:schemeClr>
              </a:gs>
            </a:gsLst>
            <a:lin ang="108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6"/>
          <p:cNvGrpSpPr>
            <a:grpSpLocks/>
          </p:cNvGrpSpPr>
          <p:nvPr/>
        </p:nvGrpSpPr>
        <p:grpSpPr bwMode="auto">
          <a:xfrm>
            <a:off x="4487863" y="296091"/>
            <a:ext cx="676320" cy="1235146"/>
            <a:chOff x="4476750" y="1056604"/>
            <a:chExt cx="661988" cy="1815184"/>
          </a:xfrm>
          <a:solidFill>
            <a:schemeClr val="tx1"/>
          </a:solidFill>
        </p:grpSpPr>
        <p:sp>
          <p:nvSpPr>
            <p:cNvPr id="6" name="Freeform 5"/>
            <p:cNvSpPr/>
            <p:nvPr/>
          </p:nvSpPr>
          <p:spPr>
            <a:xfrm>
              <a:off x="4476750" y="1166183"/>
              <a:ext cx="661988" cy="1705605"/>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p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Freeform 6"/>
            <p:cNvSpPr/>
            <p:nvPr/>
          </p:nvSpPr>
          <p:spPr>
            <a:xfrm>
              <a:off x="4648200" y="1056604"/>
              <a:ext cx="400051" cy="166750"/>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9" name="Rectangle 89"/>
          <p:cNvSpPr>
            <a:spLocks noChangeArrowheads="1"/>
          </p:cNvSpPr>
          <p:nvPr/>
        </p:nvSpPr>
        <p:spPr bwMode="auto">
          <a:xfrm>
            <a:off x="1357313" y="737950"/>
            <a:ext cx="2620962" cy="769441"/>
          </a:xfrm>
          <a:prstGeom prst="rect">
            <a:avLst/>
          </a:prstGeom>
          <a:noFill/>
          <a:ln w="9525">
            <a:noFill/>
            <a:miter lim="800000"/>
            <a:headEnd/>
            <a:tailEnd/>
          </a:ln>
        </p:spPr>
        <p:txBody>
          <a:bodyPr anchor="ctr">
            <a:spAutoFit/>
          </a:bodyPr>
          <a:lstStyle/>
          <a:p>
            <a:pPr fontAlgn="auto">
              <a:spcBef>
                <a:spcPts val="0"/>
              </a:spcBef>
              <a:spcAft>
                <a:spcPts val="0"/>
              </a:spcAft>
              <a:defRPr/>
            </a:pPr>
            <a:r>
              <a:rPr lang="en-US" sz="4400" dirty="0" smtClean="0">
                <a:solidFill>
                  <a:schemeClr val="bg1"/>
                </a:solidFill>
                <a:cs typeface="Arial" pitchFamily="34" charset="0"/>
              </a:rPr>
              <a:t>Ưu điểm</a:t>
            </a:r>
            <a:endParaRPr lang="en-US" sz="4400" dirty="0">
              <a:solidFill>
                <a:schemeClr val="bg1"/>
              </a:solidFill>
              <a:cs typeface="Arial" pitchFamily="34" charset="0"/>
            </a:endParaRPr>
          </a:p>
        </p:txBody>
      </p:sp>
    </p:spTree>
    <p:extLst>
      <p:ext uri="{BB962C8B-B14F-4D97-AF65-F5344CB8AC3E}">
        <p14:creationId xmlns:p14="http://schemas.microsoft.com/office/powerpoint/2010/main" val="618366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429</TotalTime>
  <Words>1500</Words>
  <Application>Microsoft Office PowerPoint</Application>
  <PresentationFormat>Widescreen</PresentationFormat>
  <Paragraphs>90</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Cambria Math</vt:lpstr>
      <vt:lpstr>Times New Roman</vt:lpstr>
      <vt:lpstr>Verdana</vt:lpstr>
      <vt:lpstr>Office Theme</vt:lpstr>
      <vt:lpstr>NHẬN DẠNG CHỮ VIẾT TAY VÀ ỨNG DỤNG CHO NHẬP ĐIỂM TỰ ĐỘNG</vt:lpstr>
      <vt:lpstr>PowerPoint Presentation</vt:lpstr>
      <vt:lpstr>I. SURF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NHẬN DẠNG CHỮ VIẾT TAY</dc:title>
  <dc:creator>ttsang8197@gmail.com</dc:creator>
  <cp:lastModifiedBy>ttsang8197@gmail.com</cp:lastModifiedBy>
  <cp:revision>38</cp:revision>
  <dcterms:created xsi:type="dcterms:W3CDTF">2018-11-29T07:47:16Z</dcterms:created>
  <dcterms:modified xsi:type="dcterms:W3CDTF">2018-12-03T00:05:12Z</dcterms:modified>
</cp:coreProperties>
</file>